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6" r:id="rId20"/>
    <p:sldId id="277" r:id="rId21"/>
    <p:sldId id="279" r:id="rId22"/>
    <p:sldId id="278" r:id="rId23"/>
    <p:sldId id="281" r:id="rId24"/>
    <p:sldId id="283" r:id="rId25"/>
    <p:sldId id="282" r:id="rId26"/>
    <p:sldId id="284" r:id="rId27"/>
    <p:sldId id="285" r:id="rId28"/>
    <p:sldId id="280" r:id="rId29"/>
    <p:sldId id="286" r:id="rId30"/>
    <p:sldId id="288" r:id="rId31"/>
    <p:sldId id="289" r:id="rId32"/>
    <p:sldId id="291" r:id="rId3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5041"/>
  </p:normalViewPr>
  <p:slideViewPr>
    <p:cSldViewPr snapToGrid="0" snapToObjects="1">
      <p:cViewPr varScale="1">
        <p:scale>
          <a:sx n="120" d="100"/>
          <a:sy n="120" d="100"/>
        </p:scale>
        <p:origin x="456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A53A9-7965-D44F-8310-57E650A74FC5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81261-E86D-2948-B239-C22EE6F916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81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81261-E86D-2948-B239-C22EE6F9164B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379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81261-E86D-2948-B239-C22EE6F9164B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157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73CD-4835-494D-B759-61550049C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76A59-868E-D541-B0EE-36E3F92C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AED0-5319-7A4C-99CD-07D708AA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39B05-F8C9-1E4C-B91A-42EA3FCC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876DE-D161-6141-ABAE-1806607C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0476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05DC-8927-5F4C-B7E9-49098E55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BFE38-9ACD-4A43-A61F-43934343A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02FE9-869B-3749-AA9A-7C4D0D87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F3673-7826-4443-B80A-E29ADE609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FB30B-2A65-ED47-B845-70F8A308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4532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6E8E6-1954-774F-A2FE-6F3709BB8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E4629-0C65-0D44-843D-742205729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951D-8C08-824A-A95A-57C83D43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1E9C5-32DC-7A40-BBE0-E21F7E78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8CBC7-3C64-2346-8D44-0A809C51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092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58DF-248C-A24F-AD40-561452F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669C-F646-7348-BCFA-8BEC5CEF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0FAF8-44AC-9A41-89CD-6A872E75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97BE9-741D-0F4B-BB95-41B4AE84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E721-A7AF-F148-B07A-A5FCC3F6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47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93A1-1B7A-9A48-8C4E-99494A70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B5FA2-C2BF-D943-AC13-DBC8A0D20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265-2F12-BC49-8D67-D742EA61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F0401-5385-F448-BC40-4641DD2A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F3587-BA8B-DA4B-9831-D6659DEE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54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ED7A-980C-554A-AA23-C463F2D6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E5943-8472-6F4E-9D8F-0BDE6736B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DA92C-F0AC-4649-87A6-D3E747EC1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814D3-A373-CA42-95DE-968F3614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0F90C-6BE4-354D-A24D-596583BE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0619A-AFFB-F944-A7C1-ABAAEAF5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333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1E37-B79E-1549-ABB5-DA5F1FED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E9B83-9189-1E46-9D00-AB17137C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B1A1-9C76-4F44-8B83-6727122D5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68F54-7F60-FD4A-BE64-91A10A621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BBC16-78C2-D14F-8D5A-41E48E97B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5F4A5-821D-8745-BCD4-622C4751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43526-E561-0E45-86A0-3F614E36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9483D-19B6-C249-8154-8FA6065F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015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79A8-556E-4344-8730-90A6F959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D2794-555E-4848-AADD-0D6EF021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4C239-1920-BD45-B5F7-FF4F65BA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C8BF1-0220-3646-AE85-1F647A7C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480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D0ACD-A447-A545-96ED-41ADA5D8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022D1-2C0A-1A4D-82DC-5B50BC6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3ED0C-4DB8-4345-8114-51FB9ACA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663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46F2-2D3C-4F4A-BF42-9DB17F0A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272B-200D-3E45-A451-3AA76188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97CF7-FA52-2942-BC06-47AC8B1AB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5B2BF-0EC7-394D-BCF7-71F9B4E6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937F9-F075-EC46-94F0-A531DD664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184A3-E52B-9A44-AC24-9955A72B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85637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121D2-6157-FF4F-B4B4-E79A602F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65CC0-ADA3-774E-A4D2-2638ED91C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3FC9-340C-3B4B-A8AE-76E411105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2135-8F3E-3B48-A0A8-2B3A5C31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6328C-9B81-D54C-890A-3A80FB35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DD08-A08A-374F-9FCB-E06F4A9B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0071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5DD28-7DC0-D14B-B32B-AC52AD8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2EFD6-C25E-9E4A-B949-393F8C6BB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045B9-8D4F-8E49-ACF8-AB88E2CE0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9FD6-D3CF-0742-8E4C-77E789920C58}" type="datetimeFigureOut">
              <a:rPr lang="en-CN" smtClean="0"/>
              <a:t>2025/10/10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3564F-E393-D340-A846-D07DC50EC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3AE9D-7DC2-3842-B22A-4CD32A691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667F-EABF-1B4A-9478-8362A08EEF3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602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1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0.png"/><Relationship Id="rId5" Type="http://schemas.openxmlformats.org/officeDocument/2006/relationships/image" Target="../media/image16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15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7.png"/><Relationship Id="rId2" Type="http://schemas.openxmlformats.org/officeDocument/2006/relationships/image" Target="../media/image104.jp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0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04.jp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8.png"/><Relationship Id="rId3" Type="http://schemas.openxmlformats.org/officeDocument/2006/relationships/image" Target="../media/image105.pn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05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10" Type="http://schemas.openxmlformats.org/officeDocument/2006/relationships/image" Target="../media/image145.png"/><Relationship Id="rId4" Type="http://schemas.openxmlformats.org/officeDocument/2006/relationships/image" Target="../media/image1390.png"/><Relationship Id="rId9" Type="http://schemas.openxmlformats.org/officeDocument/2006/relationships/image" Target="../media/image144.png"/><Relationship Id="rId1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05.png"/><Relationship Id="rId7" Type="http://schemas.openxmlformats.org/officeDocument/2006/relationships/image" Target="../media/image142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04.jp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51.png"/><Relationship Id="rId5" Type="http://schemas.openxmlformats.org/officeDocument/2006/relationships/image" Target="../media/image140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390.png"/><Relationship Id="rId9" Type="http://schemas.openxmlformats.org/officeDocument/2006/relationships/image" Target="../media/image144.png"/><Relationship Id="rId14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7.png"/><Relationship Id="rId18" Type="http://schemas.openxmlformats.org/officeDocument/2006/relationships/image" Target="../media/image171.png"/><Relationship Id="rId3" Type="http://schemas.openxmlformats.org/officeDocument/2006/relationships/image" Target="../media/image105.png"/><Relationship Id="rId21" Type="http://schemas.openxmlformats.org/officeDocument/2006/relationships/image" Target="../media/image173.png"/><Relationship Id="rId7" Type="http://schemas.openxmlformats.org/officeDocument/2006/relationships/image" Target="../media/image163.png"/><Relationship Id="rId12" Type="http://schemas.openxmlformats.org/officeDocument/2006/relationships/image" Target="../media/image166.png"/><Relationship Id="rId17" Type="http://schemas.openxmlformats.org/officeDocument/2006/relationships/image" Target="../media/image170.png"/><Relationship Id="rId2" Type="http://schemas.openxmlformats.org/officeDocument/2006/relationships/image" Target="../media/image104.jpg"/><Relationship Id="rId16" Type="http://schemas.openxmlformats.org/officeDocument/2006/relationships/image" Target="../media/image169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161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19" Type="http://schemas.openxmlformats.org/officeDocument/2006/relationships/image" Target="../media/image52.png"/><Relationship Id="rId4" Type="http://schemas.openxmlformats.org/officeDocument/2006/relationships/image" Target="../media/image160.png"/><Relationship Id="rId9" Type="http://schemas.openxmlformats.org/officeDocument/2006/relationships/image" Target="../media/image155.png"/><Relationship Id="rId1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82.png"/><Relationship Id="rId18" Type="http://schemas.openxmlformats.org/officeDocument/2006/relationships/image" Target="../media/image52.png"/><Relationship Id="rId3" Type="http://schemas.openxmlformats.org/officeDocument/2006/relationships/image" Target="../media/image105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image" Target="../media/image104.jpg"/><Relationship Id="rId16" Type="http://schemas.openxmlformats.org/officeDocument/2006/relationships/image" Target="../media/image18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5" Type="http://schemas.openxmlformats.org/officeDocument/2006/relationships/image" Target="../media/image175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7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3" Type="http://schemas.openxmlformats.org/officeDocument/2006/relationships/image" Target="../media/image104.jp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1.png"/><Relationship Id="rId2" Type="http://schemas.openxmlformats.org/officeDocument/2006/relationships/image" Target="../media/image189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11.png"/><Relationship Id="rId10" Type="http://schemas.openxmlformats.org/officeDocument/2006/relationships/image" Target="../media/image195.png"/><Relationship Id="rId19" Type="http://schemas.openxmlformats.org/officeDocument/2006/relationships/image" Target="../media/image203.png"/><Relationship Id="rId4" Type="http://schemas.openxmlformats.org/officeDocument/2006/relationships/image" Target="../media/image105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2.png"/><Relationship Id="rId3" Type="http://schemas.openxmlformats.org/officeDocument/2006/relationships/image" Target="../media/image104.jpg"/><Relationship Id="rId21" Type="http://schemas.openxmlformats.org/officeDocument/2006/relationships/image" Target="../media/image205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1.png"/><Relationship Id="rId2" Type="http://schemas.openxmlformats.org/officeDocument/2006/relationships/image" Target="../media/image189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5" Type="http://schemas.openxmlformats.org/officeDocument/2006/relationships/image" Target="../media/image11.png"/><Relationship Id="rId10" Type="http://schemas.openxmlformats.org/officeDocument/2006/relationships/image" Target="../media/image195.png"/><Relationship Id="rId19" Type="http://schemas.openxmlformats.org/officeDocument/2006/relationships/image" Target="../media/image203.png"/><Relationship Id="rId4" Type="http://schemas.openxmlformats.org/officeDocument/2006/relationships/image" Target="../media/image105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208.png"/><Relationship Id="rId3" Type="http://schemas.openxmlformats.org/officeDocument/2006/relationships/image" Target="../media/image105.png"/><Relationship Id="rId21" Type="http://schemas.openxmlformats.org/officeDocument/2006/relationships/image" Target="../media/image211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207.png"/><Relationship Id="rId2" Type="http://schemas.openxmlformats.org/officeDocument/2006/relationships/image" Target="../media/image104.jpg"/><Relationship Id="rId16" Type="http://schemas.openxmlformats.org/officeDocument/2006/relationships/image" Target="../media/image117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5" Type="http://schemas.openxmlformats.org/officeDocument/2006/relationships/image" Target="../media/image113.png"/><Relationship Id="rId23" Type="http://schemas.openxmlformats.org/officeDocument/2006/relationships/image" Target="../media/image213.png"/><Relationship Id="rId19" Type="http://schemas.openxmlformats.org/officeDocument/2006/relationships/image" Target="../media/image209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206.png"/><Relationship Id="rId22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26" Type="http://schemas.openxmlformats.org/officeDocument/2006/relationships/image" Target="../media/image233.png"/><Relationship Id="rId3" Type="http://schemas.openxmlformats.org/officeDocument/2006/relationships/image" Target="../media/image104.jpg"/><Relationship Id="rId21" Type="http://schemas.openxmlformats.org/officeDocument/2006/relationships/image" Target="../media/image228.png"/><Relationship Id="rId7" Type="http://schemas.openxmlformats.org/officeDocument/2006/relationships/image" Target="../media/image194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5" Type="http://schemas.openxmlformats.org/officeDocument/2006/relationships/image" Target="../media/image232.png"/><Relationship Id="rId2" Type="http://schemas.openxmlformats.org/officeDocument/2006/relationships/image" Target="../media/image214.png"/><Relationship Id="rId16" Type="http://schemas.openxmlformats.org/officeDocument/2006/relationships/image" Target="../media/image80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24" Type="http://schemas.openxmlformats.org/officeDocument/2006/relationships/image" Target="../media/image231.png"/><Relationship Id="rId5" Type="http://schemas.openxmlformats.org/officeDocument/2006/relationships/image" Target="../media/image215.png"/><Relationship Id="rId15" Type="http://schemas.openxmlformats.org/officeDocument/2006/relationships/image" Target="../media/image224.png"/><Relationship Id="rId23" Type="http://schemas.openxmlformats.org/officeDocument/2006/relationships/image" Target="../media/image230.png"/><Relationship Id="rId10" Type="http://schemas.openxmlformats.org/officeDocument/2006/relationships/image" Target="../media/image219.png"/><Relationship Id="rId19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8D0089-3C41-4941-B031-A63F71BDFFAE}"/>
              </a:ext>
            </a:extLst>
          </p:cNvPr>
          <p:cNvCxnSpPr>
            <a:cxnSpLocks/>
          </p:cNvCxnSpPr>
          <p:nvPr/>
        </p:nvCxnSpPr>
        <p:spPr>
          <a:xfrm flipV="1">
            <a:off x="7928973" y="3946046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B75857-6AA4-0245-93DC-C1C9B91244D3}"/>
              </a:ext>
            </a:extLst>
          </p:cNvPr>
          <p:cNvCxnSpPr>
            <a:cxnSpLocks/>
          </p:cNvCxnSpPr>
          <p:nvPr/>
        </p:nvCxnSpPr>
        <p:spPr>
          <a:xfrm>
            <a:off x="3756669" y="1280035"/>
            <a:ext cx="2014768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60D77D-79F6-8A4D-A5A2-5AB4DC91FF79}"/>
              </a:ext>
            </a:extLst>
          </p:cNvPr>
          <p:cNvSpPr txBox="1"/>
          <p:nvPr/>
        </p:nvSpPr>
        <p:spPr>
          <a:xfrm>
            <a:off x="1063676" y="1065234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/>
              <a:t>Tax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data(311)</a:t>
            </a:r>
            <a:endParaRPr lang="en-C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1841C-B893-7A4A-81F6-F50C5D9E71AB}"/>
              </a:ext>
            </a:extLst>
          </p:cNvPr>
          <p:cNvSpPr txBox="1"/>
          <p:nvPr/>
        </p:nvSpPr>
        <p:spPr>
          <a:xfrm>
            <a:off x="302059" y="1589644"/>
            <a:ext cx="335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Environmental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data(289)</a:t>
            </a:r>
            <a:endParaRPr lang="en-CN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161B6-F025-D54E-9D81-B6C57A3F47B7}"/>
              </a:ext>
            </a:extLst>
          </p:cNvPr>
          <p:cNvSpPr txBox="1"/>
          <p:nvPr/>
        </p:nvSpPr>
        <p:spPr>
          <a:xfrm>
            <a:off x="866992" y="2205711"/>
            <a:ext cx="251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Stressor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data(104)</a:t>
            </a:r>
            <a:endParaRPr lang="en-CN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D6004-D8B1-144A-ABB1-A04BA2DE82B6}"/>
              </a:ext>
            </a:extLst>
          </p:cNvPr>
          <p:cNvSpPr txBox="1"/>
          <p:nvPr/>
        </p:nvSpPr>
        <p:spPr>
          <a:xfrm>
            <a:off x="3553469" y="309616"/>
            <a:ext cx="1886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Detroit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River</a:t>
            </a:r>
            <a:r>
              <a:rPr lang="zh-CN" altLang="en-US" sz="2400" b="1" dirty="0"/>
              <a:t> </a:t>
            </a:r>
            <a:endParaRPr lang="en-C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B2B26-B3CD-444E-86E7-D3FBA765D1D3}"/>
              </a:ext>
            </a:extLst>
          </p:cNvPr>
          <p:cNvSpPr txBox="1"/>
          <p:nvPr/>
        </p:nvSpPr>
        <p:spPr>
          <a:xfrm>
            <a:off x="5504410" y="309615"/>
            <a:ext cx="2039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Clair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Reiver</a:t>
            </a:r>
            <a:endParaRPr lang="en-CN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4B94C4-E45B-F244-9D51-5868A690B622}"/>
              </a:ext>
            </a:extLst>
          </p:cNvPr>
          <p:cNvSpPr txBox="1"/>
          <p:nvPr/>
        </p:nvSpPr>
        <p:spPr>
          <a:xfrm>
            <a:off x="7881751" y="309616"/>
            <a:ext cx="180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Lake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St.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Clair</a:t>
            </a:r>
            <a:endParaRPr lang="en-CN" sz="24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2F9C06-268D-234E-8475-DC3F4A5A0272}"/>
              </a:ext>
            </a:extLst>
          </p:cNvPr>
          <p:cNvCxnSpPr>
            <a:cxnSpLocks/>
          </p:cNvCxnSpPr>
          <p:nvPr/>
        </p:nvCxnSpPr>
        <p:spPr>
          <a:xfrm>
            <a:off x="5611640" y="1280035"/>
            <a:ext cx="188543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D93BF1-8B14-2C40-A953-CC72437A7FDE}"/>
              </a:ext>
            </a:extLst>
          </p:cNvPr>
          <p:cNvCxnSpPr>
            <a:cxnSpLocks/>
          </p:cNvCxnSpPr>
          <p:nvPr/>
        </p:nvCxnSpPr>
        <p:spPr>
          <a:xfrm>
            <a:off x="7473025" y="1280035"/>
            <a:ext cx="2086612" cy="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91213D-9DD2-6F4C-941C-7DB23CD40855}"/>
              </a:ext>
            </a:extLst>
          </p:cNvPr>
          <p:cNvCxnSpPr>
            <a:cxnSpLocks/>
          </p:cNvCxnSpPr>
          <p:nvPr/>
        </p:nvCxnSpPr>
        <p:spPr>
          <a:xfrm>
            <a:off x="3774894" y="1894368"/>
            <a:ext cx="183674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A02D01-D54F-044D-8DFB-CF522952A96A}"/>
              </a:ext>
            </a:extLst>
          </p:cNvPr>
          <p:cNvCxnSpPr>
            <a:cxnSpLocks/>
          </p:cNvCxnSpPr>
          <p:nvPr/>
        </p:nvCxnSpPr>
        <p:spPr>
          <a:xfrm>
            <a:off x="5611640" y="1894368"/>
            <a:ext cx="1903981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A66092-C369-1242-ADDF-0F7522C00E84}"/>
              </a:ext>
            </a:extLst>
          </p:cNvPr>
          <p:cNvCxnSpPr>
            <a:cxnSpLocks/>
          </p:cNvCxnSpPr>
          <p:nvPr/>
        </p:nvCxnSpPr>
        <p:spPr>
          <a:xfrm>
            <a:off x="7473025" y="1894368"/>
            <a:ext cx="1732851" cy="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02BB2B-FE8B-C24D-84D9-AA597E22442E}"/>
              </a:ext>
            </a:extLst>
          </p:cNvPr>
          <p:cNvCxnSpPr>
            <a:cxnSpLocks/>
          </p:cNvCxnSpPr>
          <p:nvPr/>
        </p:nvCxnSpPr>
        <p:spPr>
          <a:xfrm>
            <a:off x="3767452" y="2453538"/>
            <a:ext cx="1007384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D31AF88-811D-C54F-9635-DD3F943432B4}"/>
              </a:ext>
            </a:extLst>
          </p:cNvPr>
          <p:cNvCxnSpPr>
            <a:cxnSpLocks/>
          </p:cNvCxnSpPr>
          <p:nvPr/>
        </p:nvCxnSpPr>
        <p:spPr>
          <a:xfrm>
            <a:off x="5614522" y="2458356"/>
            <a:ext cx="750082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23EDF0-6801-1341-969C-552D0833C54E}"/>
              </a:ext>
            </a:extLst>
          </p:cNvPr>
          <p:cNvCxnSpPr>
            <a:cxnSpLocks/>
          </p:cNvCxnSpPr>
          <p:nvPr/>
        </p:nvCxnSpPr>
        <p:spPr>
          <a:xfrm>
            <a:off x="7497070" y="2453538"/>
            <a:ext cx="1060389" cy="0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DA9F46-8099-1644-AFEA-173839D4F0F7}"/>
              </a:ext>
            </a:extLst>
          </p:cNvPr>
          <p:cNvCxnSpPr>
            <a:cxnSpLocks/>
          </p:cNvCxnSpPr>
          <p:nvPr/>
        </p:nvCxnSpPr>
        <p:spPr>
          <a:xfrm>
            <a:off x="6331610" y="5618184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7EA96E-71CF-F141-8559-DBB52B4B3497}"/>
              </a:ext>
            </a:extLst>
          </p:cNvPr>
          <p:cNvCxnSpPr>
            <a:cxnSpLocks/>
          </p:cNvCxnSpPr>
          <p:nvPr/>
        </p:nvCxnSpPr>
        <p:spPr>
          <a:xfrm flipV="1">
            <a:off x="6331610" y="3701639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09FAF64-2552-204C-BEE3-25DB32BEC9F0}"/>
              </a:ext>
            </a:extLst>
          </p:cNvPr>
          <p:cNvSpPr/>
          <p:nvPr/>
        </p:nvSpPr>
        <p:spPr>
          <a:xfrm>
            <a:off x="7806704" y="436667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8FB104-91BE-2142-8091-8A14AA34E73F}"/>
              </a:ext>
            </a:extLst>
          </p:cNvPr>
          <p:cNvSpPr/>
          <p:nvPr/>
        </p:nvSpPr>
        <p:spPr>
          <a:xfrm>
            <a:off x="7277054" y="477347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CFF186-F5AF-F049-A29D-FFE018FBB51F}"/>
              </a:ext>
            </a:extLst>
          </p:cNvPr>
          <p:cNvSpPr/>
          <p:nvPr/>
        </p:nvSpPr>
        <p:spPr>
          <a:xfrm>
            <a:off x="6863345" y="520989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849BE14-D990-C34B-9009-39C1664A2878}"/>
              </a:ext>
            </a:extLst>
          </p:cNvPr>
          <p:cNvSpPr/>
          <p:nvPr/>
        </p:nvSpPr>
        <p:spPr>
          <a:xfrm>
            <a:off x="8096429" y="413271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1D4FDA-7772-E649-8DC4-181EC2E8FC1A}"/>
              </a:ext>
            </a:extLst>
          </p:cNvPr>
          <p:cNvSpPr/>
          <p:nvPr/>
        </p:nvSpPr>
        <p:spPr>
          <a:xfrm>
            <a:off x="8388242" y="436667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172511-CAD4-B94D-9478-EF6DD3BEAAD0}"/>
              </a:ext>
            </a:extLst>
          </p:cNvPr>
          <p:cNvSpPr/>
          <p:nvPr/>
        </p:nvSpPr>
        <p:spPr>
          <a:xfrm>
            <a:off x="6771561" y="480468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39292A-1454-FA42-8EC7-0196025B19B2}"/>
              </a:ext>
            </a:extLst>
          </p:cNvPr>
          <p:cNvSpPr/>
          <p:nvPr/>
        </p:nvSpPr>
        <p:spPr>
          <a:xfrm>
            <a:off x="8584785" y="452141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80D217A-3785-8541-BE12-E0B2EE2E4C3A}"/>
              </a:ext>
            </a:extLst>
          </p:cNvPr>
          <p:cNvSpPr/>
          <p:nvPr/>
        </p:nvSpPr>
        <p:spPr>
          <a:xfrm>
            <a:off x="8994129" y="447524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1D92AD0-8F62-EB42-B401-91255A93C5C7}"/>
              </a:ext>
            </a:extLst>
          </p:cNvPr>
          <p:cNvSpPr/>
          <p:nvPr/>
        </p:nvSpPr>
        <p:spPr>
          <a:xfrm>
            <a:off x="9260041" y="457681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4B87BBF-A38A-6741-9497-0F3B690495D6}"/>
              </a:ext>
            </a:extLst>
          </p:cNvPr>
          <p:cNvCxnSpPr/>
          <p:nvPr/>
        </p:nvCxnSpPr>
        <p:spPr>
          <a:xfrm flipV="1">
            <a:off x="6506894" y="4377136"/>
            <a:ext cx="1440997" cy="843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137273-6085-384E-AEBE-EAEF53ECCC15}"/>
              </a:ext>
            </a:extLst>
          </p:cNvPr>
          <p:cNvCxnSpPr>
            <a:cxnSpLocks/>
          </p:cNvCxnSpPr>
          <p:nvPr/>
        </p:nvCxnSpPr>
        <p:spPr>
          <a:xfrm>
            <a:off x="7922369" y="4375546"/>
            <a:ext cx="1589775" cy="2872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1D0D427-2B70-E943-81F6-5838F99E9C8E}"/>
              </a:ext>
            </a:extLst>
          </p:cNvPr>
          <p:cNvSpPr txBox="1"/>
          <p:nvPr/>
        </p:nvSpPr>
        <p:spPr>
          <a:xfrm>
            <a:off x="8245846" y="5675616"/>
            <a:ext cx="1699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Taxonomic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composition</a:t>
            </a:r>
            <a:endParaRPr lang="en-CN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40A109-3215-5847-BD70-29C518985515}"/>
                  </a:ext>
                </a:extLst>
              </p:cNvPr>
              <p:cNvSpPr txBox="1"/>
              <p:nvPr/>
            </p:nvSpPr>
            <p:spPr>
              <a:xfrm>
                <a:off x="6331610" y="3583837"/>
                <a:ext cx="286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Stress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level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|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environmental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condition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=</a:t>
                </a:r>
                <a:r>
                  <a:rPr lang="zh-CN" alt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200" b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540A109-3215-5847-BD70-29C518985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10" y="3583837"/>
                <a:ext cx="2866106" cy="276999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28E7CB9D-DDDD-1548-B7DA-213C953556BD}"/>
              </a:ext>
            </a:extLst>
          </p:cNvPr>
          <p:cNvSpPr txBox="1"/>
          <p:nvPr/>
        </p:nvSpPr>
        <p:spPr>
          <a:xfrm>
            <a:off x="3287441" y="3845967"/>
            <a:ext cx="2962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/>
              <a:t>condition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on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entire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zone(three),</a:t>
            </a:r>
          </a:p>
          <a:p>
            <a:r>
              <a:rPr lang="zh-CN" altLang="en-US" sz="1600" b="1" i="1" dirty="0"/>
              <a:t> </a:t>
            </a:r>
            <a:r>
              <a:rPr lang="en-US" altLang="zh-CN" sz="1600" b="1" i="1" dirty="0"/>
              <a:t>not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only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in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Detroit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River</a:t>
            </a:r>
            <a:r>
              <a:rPr lang="zh-CN" altLang="en-US" sz="1600" b="1" i="1" dirty="0"/>
              <a:t> </a:t>
            </a:r>
            <a:endParaRPr lang="en-CN" sz="1600" b="1" i="1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2AA2AF3-A8E9-1E40-8038-55DB1C0E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28" y="3794611"/>
            <a:ext cx="2207059" cy="127225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9F82978-69F4-B749-94D5-D303A7917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78" y="5066870"/>
            <a:ext cx="2297521" cy="144127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D208BDC-3A2E-5041-8557-42525331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65" y="2684191"/>
            <a:ext cx="1927336" cy="1129818"/>
          </a:xfrm>
          <a:prstGeom prst="rect">
            <a:avLst/>
          </a:prstGeom>
        </p:spPr>
      </p:pic>
      <p:sp>
        <p:nvSpPr>
          <p:cNvPr id="89" name="Right Arrow 88">
            <a:extLst>
              <a:ext uri="{FF2B5EF4-FFF2-40B4-BE49-F238E27FC236}">
                <a16:creationId xmlns:a16="http://schemas.microsoft.com/office/drawing/2014/main" id="{59086EDA-764C-654D-B23C-A6BB8A1C0AD9}"/>
              </a:ext>
            </a:extLst>
          </p:cNvPr>
          <p:cNvSpPr/>
          <p:nvPr/>
        </p:nvSpPr>
        <p:spPr>
          <a:xfrm>
            <a:off x="3282949" y="4422644"/>
            <a:ext cx="2706266" cy="444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Curved Up Arrow 89">
            <a:extLst>
              <a:ext uri="{FF2B5EF4-FFF2-40B4-BE49-F238E27FC236}">
                <a16:creationId xmlns:a16="http://schemas.microsoft.com/office/drawing/2014/main" id="{BD232827-7CD9-F644-8BBA-AFA7E7A5D629}"/>
              </a:ext>
            </a:extLst>
          </p:cNvPr>
          <p:cNvSpPr/>
          <p:nvPr/>
        </p:nvSpPr>
        <p:spPr>
          <a:xfrm>
            <a:off x="9927188" y="3980382"/>
            <a:ext cx="838198" cy="9007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772602C-51E6-364D-A54B-4B9A29A9481B}"/>
              </a:ext>
            </a:extLst>
          </p:cNvPr>
          <p:cNvSpPr txBox="1"/>
          <p:nvPr/>
        </p:nvSpPr>
        <p:spPr>
          <a:xfrm>
            <a:off x="9512144" y="3361271"/>
            <a:ext cx="2789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/>
              <a:t>Infer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the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integrities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of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other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stations</a:t>
            </a:r>
            <a:r>
              <a:rPr lang="zh-CN" altLang="en-US" sz="1600" b="1" i="1" dirty="0"/>
              <a:t> </a:t>
            </a:r>
            <a:endParaRPr lang="en-CN" sz="1600" b="1" i="1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FE0D228-7607-9844-8A3C-15D8DD6507C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271144" y="2528628"/>
            <a:ext cx="497378" cy="131733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CE40108-0E16-B249-A7B9-804850BF71E5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768522" y="2528628"/>
            <a:ext cx="1284774" cy="131733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3F2B5BD-576B-8C45-9580-BBCCC6B83019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4768522" y="2526548"/>
            <a:ext cx="3038182" cy="1319419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9B0B4549-FF6F-1F4F-B352-166D193F2571}"/>
              </a:ext>
            </a:extLst>
          </p:cNvPr>
          <p:cNvSpPr/>
          <p:nvPr/>
        </p:nvSpPr>
        <p:spPr>
          <a:xfrm rot="5400000">
            <a:off x="5011682" y="738286"/>
            <a:ext cx="217207" cy="740357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7A135074-E47C-2E4E-8A9A-C3C9E6588BDA}"/>
              </a:ext>
            </a:extLst>
          </p:cNvPr>
          <p:cNvSpPr/>
          <p:nvPr/>
        </p:nvSpPr>
        <p:spPr>
          <a:xfrm rot="5400000">
            <a:off x="6746486" y="639067"/>
            <a:ext cx="203092" cy="959641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9A00172D-6279-4C49-BE9C-CDEFD0AFBCD7}"/>
              </a:ext>
            </a:extLst>
          </p:cNvPr>
          <p:cNvSpPr/>
          <p:nvPr/>
        </p:nvSpPr>
        <p:spPr>
          <a:xfrm rot="5400000">
            <a:off x="8740323" y="795003"/>
            <a:ext cx="249721" cy="681384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C6AAC56-256A-0947-AB65-E11801571A15}"/>
              </a:ext>
            </a:extLst>
          </p:cNvPr>
          <p:cNvCxnSpPr>
            <a:cxnSpLocks/>
          </p:cNvCxnSpPr>
          <p:nvPr/>
        </p:nvCxnSpPr>
        <p:spPr>
          <a:xfrm flipH="1" flipV="1">
            <a:off x="9044928" y="1379735"/>
            <a:ext cx="1430860" cy="198153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300EDC7-CF07-F34D-9835-AF6DD2408E95}"/>
              </a:ext>
            </a:extLst>
          </p:cNvPr>
          <p:cNvCxnSpPr>
            <a:cxnSpLocks/>
          </p:cNvCxnSpPr>
          <p:nvPr/>
        </p:nvCxnSpPr>
        <p:spPr>
          <a:xfrm flipH="1" flipV="1">
            <a:off x="6873159" y="1299515"/>
            <a:ext cx="3602629" cy="2080484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3A67B1DF-F99E-BF46-B23C-A2897755D2F1}"/>
              </a:ext>
            </a:extLst>
          </p:cNvPr>
          <p:cNvSpPr txBox="1"/>
          <p:nvPr/>
        </p:nvSpPr>
        <p:spPr>
          <a:xfrm>
            <a:off x="964405" y="266439"/>
            <a:ext cx="1539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Collected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data/</a:t>
            </a:r>
          </a:p>
          <a:p>
            <a:r>
              <a:rPr lang="en-US" altLang="zh-CN" sz="1600" b="1" dirty="0"/>
              <a:t>collected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region</a:t>
            </a:r>
            <a:endParaRPr lang="en-CN" sz="16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8A0F552-A8D8-FD4E-B6AF-56B9053C8D25}"/>
              </a:ext>
            </a:extLst>
          </p:cNvPr>
          <p:cNvCxnSpPr>
            <a:cxnSpLocks/>
          </p:cNvCxnSpPr>
          <p:nvPr/>
        </p:nvCxnSpPr>
        <p:spPr>
          <a:xfrm flipV="1">
            <a:off x="986409" y="255981"/>
            <a:ext cx="2122097" cy="1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3743CEA-6511-944D-8337-FE5D5062A8FC}"/>
              </a:ext>
            </a:extLst>
          </p:cNvPr>
          <p:cNvCxnSpPr>
            <a:cxnSpLocks/>
          </p:cNvCxnSpPr>
          <p:nvPr/>
        </p:nvCxnSpPr>
        <p:spPr>
          <a:xfrm>
            <a:off x="984285" y="249296"/>
            <a:ext cx="1" cy="758661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51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DBB0D4D-671C-5C49-953B-327888875B76}"/>
              </a:ext>
            </a:extLst>
          </p:cNvPr>
          <p:cNvSpPr/>
          <p:nvPr/>
        </p:nvSpPr>
        <p:spPr>
          <a:xfrm>
            <a:off x="5317447" y="1449189"/>
            <a:ext cx="4393768" cy="412254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3E5A969-A824-0242-9A7B-F8762E528411}"/>
              </a:ext>
            </a:extLst>
          </p:cNvPr>
          <p:cNvSpPr/>
          <p:nvPr/>
        </p:nvSpPr>
        <p:spPr>
          <a:xfrm>
            <a:off x="7347595" y="2628296"/>
            <a:ext cx="899309" cy="88216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76B91B-C385-F34E-9DA6-C71C89996AFA}"/>
              </a:ext>
            </a:extLst>
          </p:cNvPr>
          <p:cNvCxnSpPr>
            <a:cxnSpLocks/>
          </p:cNvCxnSpPr>
          <p:nvPr/>
        </p:nvCxnSpPr>
        <p:spPr>
          <a:xfrm>
            <a:off x="5939719" y="4459521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03B9DF-DCFE-B44B-BD7E-2C01344242ED}"/>
              </a:ext>
            </a:extLst>
          </p:cNvPr>
          <p:cNvCxnSpPr>
            <a:cxnSpLocks/>
          </p:cNvCxnSpPr>
          <p:nvPr/>
        </p:nvCxnSpPr>
        <p:spPr>
          <a:xfrm flipV="1">
            <a:off x="5939719" y="2261563"/>
            <a:ext cx="0" cy="2209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74BDF9D-669B-3E4F-8921-02A1C5CC2683}"/>
              </a:ext>
            </a:extLst>
          </p:cNvPr>
          <p:cNvSpPr/>
          <p:nvPr/>
        </p:nvSpPr>
        <p:spPr>
          <a:xfrm>
            <a:off x="7604465" y="317129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D01878-DFA8-9641-BF66-9BF0A7951035}"/>
              </a:ext>
            </a:extLst>
          </p:cNvPr>
          <p:cNvSpPr/>
          <p:nvPr/>
        </p:nvSpPr>
        <p:spPr>
          <a:xfrm>
            <a:off x="7721248" y="295879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991CED-6061-B745-B2DE-2490397706BF}"/>
              </a:ext>
            </a:extLst>
          </p:cNvPr>
          <p:cNvSpPr/>
          <p:nvPr/>
        </p:nvSpPr>
        <p:spPr>
          <a:xfrm>
            <a:off x="7463532" y="302368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4923E2-3CE4-A247-B310-E1D6ACEC0D9E}"/>
              </a:ext>
            </a:extLst>
          </p:cNvPr>
          <p:cNvSpPr/>
          <p:nvPr/>
        </p:nvSpPr>
        <p:spPr>
          <a:xfrm>
            <a:off x="7642409" y="289256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8B3CD2-E3B0-1749-B699-A4059C535166}"/>
              </a:ext>
            </a:extLst>
          </p:cNvPr>
          <p:cNvSpPr/>
          <p:nvPr/>
        </p:nvSpPr>
        <p:spPr>
          <a:xfrm>
            <a:off x="7615929" y="335644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3CD98-31D7-8B42-B74F-F2A179C1DE41}"/>
                  </a:ext>
                </a:extLst>
              </p:cNvPr>
              <p:cNvSpPr txBox="1"/>
              <p:nvPr/>
            </p:nvSpPr>
            <p:spPr>
              <a:xfrm>
                <a:off x="5970317" y="2171794"/>
                <a:ext cx="23055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Taxonomic factor 2|cluster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93CD98-31D7-8B42-B74F-F2A179C1D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317" y="2171794"/>
                <a:ext cx="2305578" cy="307777"/>
              </a:xfrm>
              <a:prstGeom prst="rect">
                <a:avLst/>
              </a:prstGeom>
              <a:blipFill>
                <a:blip r:embed="rId2"/>
                <a:stretch>
                  <a:fillRect l="-546" t="-3846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AF56E9D-52C0-ED4E-9748-2D7DA02A995F}"/>
              </a:ext>
            </a:extLst>
          </p:cNvPr>
          <p:cNvSpPr/>
          <p:nvPr/>
        </p:nvSpPr>
        <p:spPr>
          <a:xfrm>
            <a:off x="7706063" y="299161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1ADDF2-83D9-E645-9FD6-9E5943427EE3}"/>
              </a:ext>
            </a:extLst>
          </p:cNvPr>
          <p:cNvSpPr/>
          <p:nvPr/>
        </p:nvSpPr>
        <p:spPr>
          <a:xfrm>
            <a:off x="7695652" y="312786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42CC59-2EED-D849-A925-F2012E1AE556}"/>
              </a:ext>
            </a:extLst>
          </p:cNvPr>
          <p:cNvSpPr/>
          <p:nvPr/>
        </p:nvSpPr>
        <p:spPr>
          <a:xfrm>
            <a:off x="7863703" y="282091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A43F45-4AFE-A749-B4C2-B6A83508936F}"/>
              </a:ext>
            </a:extLst>
          </p:cNvPr>
          <p:cNvSpPr/>
          <p:nvPr/>
        </p:nvSpPr>
        <p:spPr>
          <a:xfrm>
            <a:off x="7843954" y="288712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F6900B-F21D-BF43-9377-D40EE09AE745}"/>
              </a:ext>
            </a:extLst>
          </p:cNvPr>
          <p:cNvSpPr/>
          <p:nvPr/>
        </p:nvSpPr>
        <p:spPr>
          <a:xfrm>
            <a:off x="7719625" y="28127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59B2E-C700-5E4C-8310-0A18CCBE71DA}"/>
                  </a:ext>
                </a:extLst>
              </p:cNvPr>
              <p:cNvSpPr txBox="1"/>
              <p:nvPr/>
            </p:nvSpPr>
            <p:spPr>
              <a:xfrm>
                <a:off x="96542" y="312615"/>
                <a:ext cx="2556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For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⋯, </m:t>
                    </m:r>
                    <m:r>
                      <a:rPr lang="en-US" sz="2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CN" sz="2800" b="1" i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59B2E-C700-5E4C-8310-0A18CCBE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2" y="312615"/>
                <a:ext cx="2556662" cy="523220"/>
              </a:xfrm>
              <a:prstGeom prst="rect">
                <a:avLst/>
              </a:prstGeom>
              <a:blipFill>
                <a:blip r:embed="rId3"/>
                <a:stretch>
                  <a:fillRect l="-4950" t="-11905" r="-49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8309F5-1112-D842-83BC-9298D793A29F}"/>
                  </a:ext>
                </a:extLst>
              </p:cNvPr>
              <p:cNvSpPr txBox="1"/>
              <p:nvPr/>
            </p:nvSpPr>
            <p:spPr>
              <a:xfrm>
                <a:off x="6512424" y="4493449"/>
                <a:ext cx="25316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Taxonomic factor 1|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8309F5-1112-D842-83BC-9298D79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424" y="4493449"/>
                <a:ext cx="2531667" cy="307777"/>
              </a:xfrm>
              <a:prstGeom prst="rect">
                <a:avLst/>
              </a:prstGeom>
              <a:blipFill>
                <a:blip r:embed="rId4"/>
                <a:stretch>
                  <a:fillRect l="-498" t="-3846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CE3FDFFF-5F15-4449-AC37-519257237FB5}"/>
              </a:ext>
            </a:extLst>
          </p:cNvPr>
          <p:cNvSpPr/>
          <p:nvPr/>
        </p:nvSpPr>
        <p:spPr>
          <a:xfrm>
            <a:off x="6441772" y="397321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7BB62F-E127-8440-B31A-8452D82053C1}"/>
              </a:ext>
            </a:extLst>
          </p:cNvPr>
          <p:cNvCxnSpPr>
            <a:cxnSpLocks/>
          </p:cNvCxnSpPr>
          <p:nvPr/>
        </p:nvCxnSpPr>
        <p:spPr>
          <a:xfrm flipH="1">
            <a:off x="6581885" y="3341937"/>
            <a:ext cx="843432" cy="64066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A0E50FB-AF15-764C-BCB8-EF7CF7D87FD6}"/>
              </a:ext>
            </a:extLst>
          </p:cNvPr>
          <p:cNvSpPr txBox="1"/>
          <p:nvPr/>
        </p:nvSpPr>
        <p:spPr>
          <a:xfrm>
            <a:off x="6971503" y="3658896"/>
            <a:ext cx="1846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D</a:t>
            </a:r>
            <a:r>
              <a:rPr lang="en-CN" sz="1050" b="1" dirty="0"/>
              <a:t>ifference in taxa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E74774-DE4D-E247-8022-6DA0D3B656CC}"/>
                  </a:ext>
                </a:extLst>
              </p:cNvPr>
              <p:cNvSpPr txBox="1"/>
              <p:nvPr/>
            </p:nvSpPr>
            <p:spPr>
              <a:xfrm>
                <a:off x="8547322" y="2073160"/>
                <a:ext cx="18465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‘reference area’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E74774-DE4D-E247-8022-6DA0D3B65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322" y="2073160"/>
                <a:ext cx="1846500" cy="523220"/>
              </a:xfrm>
              <a:prstGeom prst="rect">
                <a:avLst/>
              </a:prstGeom>
              <a:blipFill>
                <a:blip r:embed="rId5"/>
                <a:stretch>
                  <a:fillRect l="-680" t="-2381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532F88-4E0B-1F40-BC07-A5179174FAE1}"/>
              </a:ext>
            </a:extLst>
          </p:cNvPr>
          <p:cNvCxnSpPr>
            <a:cxnSpLocks/>
          </p:cNvCxnSpPr>
          <p:nvPr/>
        </p:nvCxnSpPr>
        <p:spPr>
          <a:xfrm flipH="1">
            <a:off x="8324120" y="2618646"/>
            <a:ext cx="361100" cy="2306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0A906E5B-79E4-AE47-817A-99C0B2EF1960}"/>
              </a:ext>
            </a:extLst>
          </p:cNvPr>
          <p:cNvSpPr/>
          <p:nvPr/>
        </p:nvSpPr>
        <p:spPr>
          <a:xfrm>
            <a:off x="429667" y="3220196"/>
            <a:ext cx="4393768" cy="193411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49B8D1-7B8E-5A46-8823-B3B9E1120C8C}"/>
              </a:ext>
            </a:extLst>
          </p:cNvPr>
          <p:cNvCxnSpPr>
            <a:cxnSpLocks/>
          </p:cNvCxnSpPr>
          <p:nvPr/>
        </p:nvCxnSpPr>
        <p:spPr>
          <a:xfrm>
            <a:off x="1051939" y="4290994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6A21049-60D1-0C47-8B63-7E2A8395A8E2}"/>
              </a:ext>
            </a:extLst>
          </p:cNvPr>
          <p:cNvSpPr/>
          <p:nvPr/>
        </p:nvSpPr>
        <p:spPr>
          <a:xfrm>
            <a:off x="2831449" y="419866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945FD5-DC99-FA4F-9934-FD3F67FBD7D1}"/>
              </a:ext>
            </a:extLst>
          </p:cNvPr>
          <p:cNvSpPr/>
          <p:nvPr/>
        </p:nvSpPr>
        <p:spPr>
          <a:xfrm>
            <a:off x="2895696" y="420207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8B521A-EC78-4A4B-B865-36DD2AFA62B6}"/>
              </a:ext>
            </a:extLst>
          </p:cNvPr>
          <p:cNvSpPr/>
          <p:nvPr/>
        </p:nvSpPr>
        <p:spPr>
          <a:xfrm>
            <a:off x="3048096" y="419982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Left Bracket 68">
            <a:extLst>
              <a:ext uri="{FF2B5EF4-FFF2-40B4-BE49-F238E27FC236}">
                <a16:creationId xmlns:a16="http://schemas.microsoft.com/office/drawing/2014/main" id="{43EA9229-D16B-FA40-88BF-D91337723411}"/>
              </a:ext>
            </a:extLst>
          </p:cNvPr>
          <p:cNvSpPr/>
          <p:nvPr/>
        </p:nvSpPr>
        <p:spPr>
          <a:xfrm>
            <a:off x="2721947" y="4089783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53F3C667-F8D8-3E49-A3A1-D034287EF6E3}"/>
              </a:ext>
            </a:extLst>
          </p:cNvPr>
          <p:cNvSpPr/>
          <p:nvPr/>
        </p:nvSpPr>
        <p:spPr>
          <a:xfrm rot="10800000">
            <a:off x="3178183" y="4090225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A3F21E0-10BE-E34D-B0CB-6B40DD609FA1}"/>
              </a:ext>
            </a:extLst>
          </p:cNvPr>
          <p:cNvSpPr/>
          <p:nvPr/>
        </p:nvSpPr>
        <p:spPr>
          <a:xfrm>
            <a:off x="1313410" y="419569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6688E6-BB63-9F45-B76D-009141FD0334}"/>
              </a:ext>
            </a:extLst>
          </p:cNvPr>
          <p:cNvSpPr/>
          <p:nvPr/>
        </p:nvSpPr>
        <p:spPr>
          <a:xfrm>
            <a:off x="1762315" y="419313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C81FD2-4F88-1F40-87FE-7684E9A079F3}"/>
              </a:ext>
            </a:extLst>
          </p:cNvPr>
          <p:cNvSpPr/>
          <p:nvPr/>
        </p:nvSpPr>
        <p:spPr>
          <a:xfrm>
            <a:off x="3822261" y="421833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285A52-BC3E-1C4E-867E-AB358D5C4420}"/>
              </a:ext>
            </a:extLst>
          </p:cNvPr>
          <p:cNvCxnSpPr>
            <a:cxnSpLocks/>
          </p:cNvCxnSpPr>
          <p:nvPr/>
        </p:nvCxnSpPr>
        <p:spPr>
          <a:xfrm flipH="1">
            <a:off x="1890809" y="4239301"/>
            <a:ext cx="762395" cy="1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7598ADC-993F-FB47-A7F7-CEC1E57E98E3}"/>
              </a:ext>
            </a:extLst>
          </p:cNvPr>
          <p:cNvSpPr txBox="1"/>
          <p:nvPr/>
        </p:nvSpPr>
        <p:spPr>
          <a:xfrm>
            <a:off x="737400" y="3784779"/>
            <a:ext cx="23811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D</a:t>
            </a:r>
            <a:r>
              <a:rPr lang="en-CN" sz="1100" b="1" dirty="0"/>
              <a:t>ifference in taxa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ACD5032-31E1-8047-86F3-3A9E68052E29}"/>
                  </a:ext>
                </a:extLst>
              </p:cNvPr>
              <p:cNvSpPr txBox="1"/>
              <p:nvPr/>
            </p:nvSpPr>
            <p:spPr>
              <a:xfrm>
                <a:off x="2272006" y="4370061"/>
                <a:ext cx="25316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Taxonomic factor |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ACD5032-31E1-8047-86F3-3A9E6805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006" y="4370061"/>
                <a:ext cx="2531667" cy="307777"/>
              </a:xfrm>
              <a:prstGeom prst="rect">
                <a:avLst/>
              </a:prstGeom>
              <a:blipFill>
                <a:blip r:embed="rId6"/>
                <a:stretch>
                  <a:fillRect l="-1000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14ACBD1-0FB2-864B-B564-38D35A61CE7A}"/>
                  </a:ext>
                </a:extLst>
              </p:cNvPr>
              <p:cNvSpPr txBox="1"/>
              <p:nvPr/>
            </p:nvSpPr>
            <p:spPr>
              <a:xfrm>
                <a:off x="3207053" y="2694240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‘reference interval’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14ACBD1-0FB2-864B-B564-38D35A61C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053" y="2694240"/>
                <a:ext cx="1993166" cy="523220"/>
              </a:xfrm>
              <a:prstGeom prst="rect">
                <a:avLst/>
              </a:prstGeom>
              <a:blipFill>
                <a:blip r:embed="rId7"/>
                <a:stretch>
                  <a:fillRect l="-633" t="-2381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354CF3-44F8-004E-A91B-196B3FBE2792}"/>
              </a:ext>
            </a:extLst>
          </p:cNvPr>
          <p:cNvCxnSpPr>
            <a:cxnSpLocks/>
          </p:cNvCxnSpPr>
          <p:nvPr/>
        </p:nvCxnSpPr>
        <p:spPr>
          <a:xfrm flipH="1">
            <a:off x="3207053" y="3217019"/>
            <a:ext cx="396604" cy="7841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8C3FB4-9C61-B74D-AFCC-65DE61B97A7A}"/>
              </a:ext>
            </a:extLst>
          </p:cNvPr>
          <p:cNvSpPr txBox="1"/>
          <p:nvPr/>
        </p:nvSpPr>
        <p:spPr>
          <a:xfrm>
            <a:off x="0" y="5670288"/>
            <a:ext cx="5662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O</a:t>
            </a:r>
            <a:r>
              <a:rPr lang="en-CN" sz="2000" b="1" i="1" dirty="0"/>
              <a:t>ne-dimentional measurement of taxa composition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9897B45-B918-D246-BAFE-C1F44F1F3615}"/>
              </a:ext>
            </a:extLst>
          </p:cNvPr>
          <p:cNvSpPr txBox="1"/>
          <p:nvPr/>
        </p:nvSpPr>
        <p:spPr>
          <a:xfrm>
            <a:off x="6648258" y="5670288"/>
            <a:ext cx="198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T</a:t>
            </a:r>
            <a:r>
              <a:rPr lang="en-CN" sz="2000" b="1" i="1" dirty="0"/>
              <a:t>wo-dimentional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E43E8C-3123-2848-BBD6-F51293F315BB}"/>
              </a:ext>
            </a:extLst>
          </p:cNvPr>
          <p:cNvSpPr txBox="1"/>
          <p:nvPr/>
        </p:nvSpPr>
        <p:spPr>
          <a:xfrm>
            <a:off x="9791743" y="5670288"/>
            <a:ext cx="222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higher</a:t>
            </a:r>
            <a:r>
              <a:rPr lang="en-CN" sz="2000" b="1" i="1" dirty="0"/>
              <a:t>-dimentional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EEC36D-20AA-3047-993C-52A6DC2C28AD}"/>
                  </a:ext>
                </a:extLst>
              </p:cNvPr>
              <p:cNvSpPr txBox="1"/>
              <p:nvPr/>
            </p:nvSpPr>
            <p:spPr>
              <a:xfrm>
                <a:off x="10667632" y="3448778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sz="3200" b="1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FEEC36D-20AA-3047-993C-52A6DC2C2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32" y="3448778"/>
                <a:ext cx="6286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Process 94">
            <a:extLst>
              <a:ext uri="{FF2B5EF4-FFF2-40B4-BE49-F238E27FC236}">
                <a16:creationId xmlns:a16="http://schemas.microsoft.com/office/drawing/2014/main" id="{B94B3F79-E406-6249-AF1A-DA455F678DA0}"/>
              </a:ext>
            </a:extLst>
          </p:cNvPr>
          <p:cNvSpPr/>
          <p:nvPr/>
        </p:nvSpPr>
        <p:spPr>
          <a:xfrm>
            <a:off x="58938" y="865533"/>
            <a:ext cx="11955785" cy="5384660"/>
          </a:xfrm>
          <a:prstGeom prst="flowChartProcess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847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49B8D1-7B8E-5A46-8823-B3B9E1120C8C}"/>
              </a:ext>
            </a:extLst>
          </p:cNvPr>
          <p:cNvCxnSpPr>
            <a:cxnSpLocks/>
          </p:cNvCxnSpPr>
          <p:nvPr/>
        </p:nvCxnSpPr>
        <p:spPr>
          <a:xfrm flipV="1">
            <a:off x="1108129" y="3310973"/>
            <a:ext cx="6198867" cy="15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6A21049-60D1-0C47-8B63-7E2A8395A8E2}"/>
              </a:ext>
            </a:extLst>
          </p:cNvPr>
          <p:cNvSpPr/>
          <p:nvPr/>
        </p:nvSpPr>
        <p:spPr>
          <a:xfrm>
            <a:off x="5875863" y="323047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C945FD5-DC99-FA4F-9934-FD3F67FBD7D1}"/>
              </a:ext>
            </a:extLst>
          </p:cNvPr>
          <p:cNvSpPr/>
          <p:nvPr/>
        </p:nvSpPr>
        <p:spPr>
          <a:xfrm>
            <a:off x="5940110" y="323388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8B521A-EC78-4A4B-B865-36DD2AFA62B6}"/>
              </a:ext>
            </a:extLst>
          </p:cNvPr>
          <p:cNvSpPr/>
          <p:nvPr/>
        </p:nvSpPr>
        <p:spPr>
          <a:xfrm>
            <a:off x="6092510" y="323164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Left Bracket 68">
            <a:extLst>
              <a:ext uri="{FF2B5EF4-FFF2-40B4-BE49-F238E27FC236}">
                <a16:creationId xmlns:a16="http://schemas.microsoft.com/office/drawing/2014/main" id="{43EA9229-D16B-FA40-88BF-D91337723411}"/>
              </a:ext>
            </a:extLst>
          </p:cNvPr>
          <p:cNvSpPr/>
          <p:nvPr/>
        </p:nvSpPr>
        <p:spPr>
          <a:xfrm>
            <a:off x="5766361" y="3121595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53F3C667-F8D8-3E49-A3A1-D034287EF6E3}"/>
              </a:ext>
            </a:extLst>
          </p:cNvPr>
          <p:cNvSpPr/>
          <p:nvPr/>
        </p:nvSpPr>
        <p:spPr>
          <a:xfrm rot="10800000">
            <a:off x="6222597" y="3122037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6688E6-BB63-9F45-B76D-009141FD0334}"/>
              </a:ext>
            </a:extLst>
          </p:cNvPr>
          <p:cNvSpPr/>
          <p:nvPr/>
        </p:nvSpPr>
        <p:spPr>
          <a:xfrm>
            <a:off x="3311839" y="32152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D285A52-BC3E-1C4E-867E-AB358D5C4420}"/>
              </a:ext>
            </a:extLst>
          </p:cNvPr>
          <p:cNvCxnSpPr>
            <a:cxnSpLocks/>
          </p:cNvCxnSpPr>
          <p:nvPr/>
        </p:nvCxnSpPr>
        <p:spPr>
          <a:xfrm flipH="1">
            <a:off x="2373368" y="3248945"/>
            <a:ext cx="889722" cy="154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598ADC-993F-FB47-A7F7-CEC1E57E98E3}"/>
                  </a:ext>
                </a:extLst>
              </p:cNvPr>
              <p:cNvSpPr txBox="1"/>
              <p:nvPr/>
            </p:nvSpPr>
            <p:spPr>
              <a:xfrm>
                <a:off x="2312036" y="2949782"/>
                <a:ext cx="1110280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𝒅𝒆𝒈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598ADC-993F-FB47-A7F7-CEC1E57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036" y="2949782"/>
                <a:ext cx="1110280" cy="27764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ACD5032-31E1-8047-86F3-3A9E68052E29}"/>
                  </a:ext>
                </a:extLst>
              </p:cNvPr>
              <p:cNvSpPr txBox="1"/>
              <p:nvPr/>
            </p:nvSpPr>
            <p:spPr>
              <a:xfrm>
                <a:off x="6678861" y="3382632"/>
                <a:ext cx="1256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ZCI |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ACD5032-31E1-8047-86F3-3A9E6805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61" y="3382632"/>
                <a:ext cx="1256271" cy="307777"/>
              </a:xfrm>
              <a:prstGeom prst="rect">
                <a:avLst/>
              </a:prstGeom>
              <a:blipFill>
                <a:blip r:embed="rId3"/>
                <a:stretch>
                  <a:fillRect l="-2020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14ACBD1-0FB2-864B-B564-38D35A61CE7A}"/>
                  </a:ext>
                </a:extLst>
              </p:cNvPr>
              <p:cNvSpPr txBox="1"/>
              <p:nvPr/>
            </p:nvSpPr>
            <p:spPr>
              <a:xfrm>
                <a:off x="6465164" y="2218017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‘reference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14ACBD1-0FB2-864B-B564-38D35A61C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64" y="2218017"/>
                <a:ext cx="1993166" cy="523220"/>
              </a:xfrm>
              <a:prstGeom prst="rect">
                <a:avLst/>
              </a:prstGeom>
              <a:blipFill>
                <a:blip r:embed="rId4"/>
                <a:stretch>
                  <a:fillRect l="-1266" t="-2326" b="-93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354CF3-44F8-004E-A91B-196B3FBE2792}"/>
              </a:ext>
            </a:extLst>
          </p:cNvPr>
          <p:cNvCxnSpPr>
            <a:cxnSpLocks/>
          </p:cNvCxnSpPr>
          <p:nvPr/>
        </p:nvCxnSpPr>
        <p:spPr>
          <a:xfrm flipH="1">
            <a:off x="6251467" y="2725571"/>
            <a:ext cx="427394" cy="3074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98C3FB4-9C61-B74D-AFCC-65DE61B97A7A}"/>
              </a:ext>
            </a:extLst>
          </p:cNvPr>
          <p:cNvSpPr txBox="1"/>
          <p:nvPr/>
        </p:nvSpPr>
        <p:spPr>
          <a:xfrm>
            <a:off x="2564335" y="3912262"/>
            <a:ext cx="471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Details in o</a:t>
            </a:r>
            <a:r>
              <a:rPr lang="en-CN" sz="1400" b="1" i="1" dirty="0"/>
              <a:t>ne-dimentional measurement of taxa composition</a:t>
            </a: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19BB3A34-7C13-914E-BF38-48FDD2F46F94}"/>
              </a:ext>
            </a:extLst>
          </p:cNvPr>
          <p:cNvSpPr/>
          <p:nvPr/>
        </p:nvSpPr>
        <p:spPr>
          <a:xfrm>
            <a:off x="1803961" y="3121153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5A0CB2A9-770D-3E4C-88DC-BD384023B9C5}"/>
              </a:ext>
            </a:extLst>
          </p:cNvPr>
          <p:cNvSpPr/>
          <p:nvPr/>
        </p:nvSpPr>
        <p:spPr>
          <a:xfrm rot="10800000">
            <a:off x="2260197" y="3121595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507C70C-CA53-5D4B-BE64-9C04DA05EA74}"/>
              </a:ext>
            </a:extLst>
          </p:cNvPr>
          <p:cNvSpPr/>
          <p:nvPr/>
        </p:nvSpPr>
        <p:spPr>
          <a:xfrm>
            <a:off x="1920576" y="324894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B57070C-4215-0A4E-BD07-C4432E21DB5E}"/>
              </a:ext>
            </a:extLst>
          </p:cNvPr>
          <p:cNvSpPr/>
          <p:nvPr/>
        </p:nvSpPr>
        <p:spPr>
          <a:xfrm>
            <a:off x="1984823" y="325235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D1495B4-2DDD-3244-8A22-BC09E518B11E}"/>
              </a:ext>
            </a:extLst>
          </p:cNvPr>
          <p:cNvSpPr/>
          <p:nvPr/>
        </p:nvSpPr>
        <p:spPr>
          <a:xfrm>
            <a:off x="2137223" y="325011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D432B7-C782-1542-A1A6-5449EB93014C}"/>
                  </a:ext>
                </a:extLst>
              </p:cNvPr>
              <p:cNvSpPr txBox="1"/>
              <p:nvPr/>
            </p:nvSpPr>
            <p:spPr>
              <a:xfrm>
                <a:off x="797549" y="2127762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‘degraded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D432B7-C782-1542-A1A6-5449EB93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49" y="2127762"/>
                <a:ext cx="1993166" cy="523220"/>
              </a:xfrm>
              <a:prstGeom prst="rect">
                <a:avLst/>
              </a:prstGeom>
              <a:blipFill>
                <a:blip r:embed="rId5"/>
                <a:stretch>
                  <a:fillRect l="-633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25F22D-9408-414D-B19F-EC0CF34E90C6}"/>
              </a:ext>
            </a:extLst>
          </p:cNvPr>
          <p:cNvCxnSpPr>
            <a:cxnSpLocks/>
          </p:cNvCxnSpPr>
          <p:nvPr/>
        </p:nvCxnSpPr>
        <p:spPr>
          <a:xfrm>
            <a:off x="1641597" y="2640907"/>
            <a:ext cx="394025" cy="4955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AD2C6F9E-B0D8-644D-90FE-42D60397083F}"/>
              </a:ext>
            </a:extLst>
          </p:cNvPr>
          <p:cNvSpPr/>
          <p:nvPr/>
        </p:nvSpPr>
        <p:spPr>
          <a:xfrm>
            <a:off x="6738550" y="323488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70C8E0-6AEE-6A43-8129-842254A9E1DA}"/>
              </a:ext>
            </a:extLst>
          </p:cNvPr>
          <p:cNvSpPr/>
          <p:nvPr/>
        </p:nvSpPr>
        <p:spPr>
          <a:xfrm>
            <a:off x="1239178" y="322632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CB7A7E-EC6F-FC45-B102-E2D34312E64E}"/>
                  </a:ext>
                </a:extLst>
              </p:cNvPr>
              <p:cNvSpPr txBox="1"/>
              <p:nvPr/>
            </p:nvSpPr>
            <p:spPr>
              <a:xfrm>
                <a:off x="4064296" y="2948121"/>
                <a:ext cx="2381175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CB7A7E-EC6F-FC45-B102-E2D34312E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296" y="2948121"/>
                <a:ext cx="2381175" cy="27764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D7D884A-D9B4-1544-8E00-2FD467F69121}"/>
              </a:ext>
            </a:extLst>
          </p:cNvPr>
          <p:cNvCxnSpPr>
            <a:cxnSpLocks/>
          </p:cNvCxnSpPr>
          <p:nvPr/>
        </p:nvCxnSpPr>
        <p:spPr>
          <a:xfrm flipH="1">
            <a:off x="3529669" y="3248945"/>
            <a:ext cx="2121643" cy="1037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8A7E35-B104-D247-891A-50DEDA07F114}"/>
              </a:ext>
            </a:extLst>
          </p:cNvPr>
          <p:cNvCxnSpPr>
            <a:cxnSpLocks/>
          </p:cNvCxnSpPr>
          <p:nvPr/>
        </p:nvCxnSpPr>
        <p:spPr>
          <a:xfrm flipH="1">
            <a:off x="3813795" y="1613255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9E88CE5-16C7-6F49-AB95-7C6A828572FD}"/>
              </a:ext>
            </a:extLst>
          </p:cNvPr>
          <p:cNvCxnSpPr>
            <a:cxnSpLocks/>
          </p:cNvCxnSpPr>
          <p:nvPr/>
        </p:nvCxnSpPr>
        <p:spPr>
          <a:xfrm>
            <a:off x="3913729" y="391394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D638D68-F2AB-1C42-9F4A-99DFABA26B24}"/>
              </a:ext>
            </a:extLst>
          </p:cNvPr>
          <p:cNvSpPr txBox="1"/>
          <p:nvPr/>
        </p:nvSpPr>
        <p:spPr>
          <a:xfrm>
            <a:off x="3871484" y="252621"/>
            <a:ext cx="2221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Probability density</a:t>
            </a:r>
            <a:endParaRPr lang="en-CN" sz="1200" b="1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81C458B-C7D1-C54F-9986-05950E9F5B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61" t="11194" r="2182" b="14049"/>
          <a:stretch/>
        </p:blipFill>
        <p:spPr>
          <a:xfrm>
            <a:off x="3960953" y="767350"/>
            <a:ext cx="1973637" cy="81059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032B47A-A8E7-CE40-B3C2-2D4FF217D3D4}"/>
              </a:ext>
            </a:extLst>
          </p:cNvPr>
          <p:cNvSpPr txBox="1"/>
          <p:nvPr/>
        </p:nvSpPr>
        <p:spPr>
          <a:xfrm>
            <a:off x="5367037" y="1603656"/>
            <a:ext cx="97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Stress level</a:t>
            </a:r>
            <a:endParaRPr lang="en-CN" sz="1200" b="1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C10F5E7-C80C-1845-AB7D-4ECCE7DCCE6A}"/>
              </a:ext>
            </a:extLst>
          </p:cNvPr>
          <p:cNvCxnSpPr>
            <a:cxnSpLocks/>
          </p:cNvCxnSpPr>
          <p:nvPr/>
        </p:nvCxnSpPr>
        <p:spPr>
          <a:xfrm flipV="1">
            <a:off x="4447329" y="1797437"/>
            <a:ext cx="484076" cy="11568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/>
              <p:nvPr/>
            </p:nvSpPr>
            <p:spPr>
              <a:xfrm>
                <a:off x="4848723" y="1484907"/>
                <a:ext cx="78283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05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23" y="1484907"/>
                <a:ext cx="782832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/>
              <p:nvPr/>
            </p:nvSpPr>
            <p:spPr>
              <a:xfrm>
                <a:off x="5990909" y="659368"/>
                <a:ext cx="33502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200" b="1" dirty="0"/>
                  <a:t> a fixed degraded threshold,</a:t>
                </a:r>
              </a:p>
              <a:p>
                <a:r>
                  <a:rPr lang="en-CN" sz="1200" b="1" dirty="0"/>
                  <a:t>which will connect to quntile regression later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09" y="659368"/>
                <a:ext cx="3350261" cy="461665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61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638D68-F2AB-1C42-9F4A-99DFABA26B24}"/>
                  </a:ext>
                </a:extLst>
              </p:cNvPr>
              <p:cNvSpPr txBox="1"/>
              <p:nvPr/>
            </p:nvSpPr>
            <p:spPr>
              <a:xfrm>
                <a:off x="1570894" y="666710"/>
                <a:ext cx="34892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/>
                  <a:t>Probability density|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𝒁𝑪𝑰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CN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638D68-F2AB-1C42-9F4A-99DFABA2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94" y="666710"/>
                <a:ext cx="3489267" cy="338554"/>
              </a:xfrm>
              <a:prstGeom prst="rect">
                <a:avLst/>
              </a:prstGeom>
              <a:blipFill>
                <a:blip r:embed="rId2"/>
                <a:stretch>
                  <a:fillRect l="-1087" t="-7143" b="-17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C81C458B-C7D1-C54F-9986-05950E9F5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1" t="11194" r="2182" b="14049"/>
          <a:stretch/>
        </p:blipFill>
        <p:spPr>
          <a:xfrm>
            <a:off x="1653390" y="1612790"/>
            <a:ext cx="2857185" cy="117347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032B47A-A8E7-CE40-B3C2-2D4FF217D3D4}"/>
              </a:ext>
            </a:extLst>
          </p:cNvPr>
          <p:cNvSpPr txBox="1"/>
          <p:nvPr/>
        </p:nvSpPr>
        <p:spPr>
          <a:xfrm>
            <a:off x="3762156" y="2850832"/>
            <a:ext cx="125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Stress level</a:t>
            </a:r>
            <a:endParaRPr lang="en-CN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/>
              <p:nvPr/>
            </p:nvSpPr>
            <p:spPr>
              <a:xfrm>
                <a:off x="3096261" y="2674521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1" y="2674521"/>
                <a:ext cx="78283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/>
              <p:nvPr/>
            </p:nvSpPr>
            <p:spPr>
              <a:xfrm>
                <a:off x="1662977" y="3296736"/>
                <a:ext cx="3350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b="1" dirty="0"/>
                  <a:t> a fixed degraded threshold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77" y="3296736"/>
                <a:ext cx="3350261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FCB5F9-3651-1143-90E9-FA4598F61D17}"/>
              </a:ext>
            </a:extLst>
          </p:cNvPr>
          <p:cNvCxnSpPr>
            <a:cxnSpLocks/>
          </p:cNvCxnSpPr>
          <p:nvPr/>
        </p:nvCxnSpPr>
        <p:spPr>
          <a:xfrm>
            <a:off x="5512708" y="2861333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A6DCBA-CF3D-3E4E-8372-923A3A08C16C}"/>
              </a:ext>
            </a:extLst>
          </p:cNvPr>
          <p:cNvCxnSpPr>
            <a:cxnSpLocks/>
          </p:cNvCxnSpPr>
          <p:nvPr/>
        </p:nvCxnSpPr>
        <p:spPr>
          <a:xfrm flipV="1">
            <a:off x="5512708" y="94478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EC5C629-09D4-ED45-A3C2-FE86E516AFBA}"/>
              </a:ext>
            </a:extLst>
          </p:cNvPr>
          <p:cNvSpPr/>
          <p:nvPr/>
        </p:nvSpPr>
        <p:spPr>
          <a:xfrm>
            <a:off x="6987802" y="160982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8DD768-7AE1-4346-9D15-4DF6F04309B1}"/>
              </a:ext>
            </a:extLst>
          </p:cNvPr>
          <p:cNvSpPr/>
          <p:nvPr/>
        </p:nvSpPr>
        <p:spPr>
          <a:xfrm>
            <a:off x="6458152" y="201662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043991-22F1-7A45-A9D9-CD3E30CCB318}"/>
              </a:ext>
            </a:extLst>
          </p:cNvPr>
          <p:cNvSpPr/>
          <p:nvPr/>
        </p:nvSpPr>
        <p:spPr>
          <a:xfrm>
            <a:off x="6044443" y="245304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013528-95BE-A849-9370-8E05413ACCFD}"/>
              </a:ext>
            </a:extLst>
          </p:cNvPr>
          <p:cNvSpPr/>
          <p:nvPr/>
        </p:nvSpPr>
        <p:spPr>
          <a:xfrm>
            <a:off x="7277527" y="137586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5D3896-9523-9041-B1A6-7AF18064EB3F}"/>
              </a:ext>
            </a:extLst>
          </p:cNvPr>
          <p:cNvSpPr/>
          <p:nvPr/>
        </p:nvSpPr>
        <p:spPr>
          <a:xfrm>
            <a:off x="7569340" y="160981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42C5106-A71E-A44D-A3D1-9250234A970C}"/>
              </a:ext>
            </a:extLst>
          </p:cNvPr>
          <p:cNvSpPr/>
          <p:nvPr/>
        </p:nvSpPr>
        <p:spPr>
          <a:xfrm>
            <a:off x="5952659" y="204783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9E85365-DD69-DA47-A33B-650C9B6A3265}"/>
              </a:ext>
            </a:extLst>
          </p:cNvPr>
          <p:cNvSpPr/>
          <p:nvPr/>
        </p:nvSpPr>
        <p:spPr>
          <a:xfrm>
            <a:off x="7765883" y="176456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AACE36-C84A-204E-AC1E-D73C48694A4F}"/>
              </a:ext>
            </a:extLst>
          </p:cNvPr>
          <p:cNvSpPr/>
          <p:nvPr/>
        </p:nvSpPr>
        <p:spPr>
          <a:xfrm>
            <a:off x="8175227" y="171839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3BCE7E-18B9-C041-A4B7-4ABE52B929F1}"/>
              </a:ext>
            </a:extLst>
          </p:cNvPr>
          <p:cNvSpPr/>
          <p:nvPr/>
        </p:nvSpPr>
        <p:spPr>
          <a:xfrm>
            <a:off x="8441139" y="18199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F21EF4-B1BF-7F4E-B9E0-FE5FE4CBE3FB}"/>
              </a:ext>
            </a:extLst>
          </p:cNvPr>
          <p:cNvCxnSpPr>
            <a:cxnSpLocks/>
          </p:cNvCxnSpPr>
          <p:nvPr/>
        </p:nvCxnSpPr>
        <p:spPr>
          <a:xfrm flipV="1">
            <a:off x="5687992" y="1468198"/>
            <a:ext cx="1401408" cy="9953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9FCF3F-A3CD-6843-8B6F-0155BB9D64A3}"/>
              </a:ext>
            </a:extLst>
          </p:cNvPr>
          <p:cNvCxnSpPr>
            <a:cxnSpLocks/>
          </p:cNvCxnSpPr>
          <p:nvPr/>
        </p:nvCxnSpPr>
        <p:spPr>
          <a:xfrm>
            <a:off x="7081651" y="1475947"/>
            <a:ext cx="1603842" cy="446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D90935-D7B2-1C49-A83B-4897E5921F72}"/>
                  </a:ext>
                </a:extLst>
              </p:cNvPr>
              <p:cNvSpPr txBox="1"/>
              <p:nvPr/>
            </p:nvSpPr>
            <p:spPr>
              <a:xfrm>
                <a:off x="7136738" y="2901486"/>
                <a:ext cx="335026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𝒁𝑪𝑰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sz="1600" b="1" dirty="0"/>
                  <a:t>(distance to reference composition)</a:t>
                </a:r>
                <a:endParaRPr lang="en-CN" sz="16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D90935-D7B2-1C49-A83B-4897E5921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38" y="2901486"/>
                <a:ext cx="3350260" cy="615553"/>
              </a:xfrm>
              <a:prstGeom prst="rect">
                <a:avLst/>
              </a:prstGeom>
              <a:blipFill>
                <a:blip r:embed="rId6"/>
                <a:stretch>
                  <a:fillRect l="-1136" b="-122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EAF697-F350-2740-BD73-FC59FE956D3F}"/>
                  </a:ext>
                </a:extLst>
              </p:cNvPr>
              <p:cNvSpPr txBox="1"/>
              <p:nvPr/>
            </p:nvSpPr>
            <p:spPr>
              <a:xfrm>
                <a:off x="5512708" y="651321"/>
                <a:ext cx="2771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b="1" dirty="0"/>
                  <a:t> th quantile of Stress level</a:t>
                </a:r>
                <a:endParaRPr lang="en-CN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EAF697-F350-2740-BD73-FC59FE956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708" y="651321"/>
                <a:ext cx="2771977" cy="369332"/>
              </a:xfrm>
              <a:prstGeom prst="rect">
                <a:avLst/>
              </a:prstGeom>
              <a:blipFill>
                <a:blip r:embed="rId7"/>
                <a:stretch>
                  <a:fillRect t="-10000" r="-909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74980F-6E27-BE46-A8A8-5EE84AA5587F}"/>
              </a:ext>
            </a:extLst>
          </p:cNvPr>
          <p:cNvCxnSpPr>
            <a:cxnSpLocks/>
          </p:cNvCxnSpPr>
          <p:nvPr/>
        </p:nvCxnSpPr>
        <p:spPr>
          <a:xfrm>
            <a:off x="1547093" y="2828410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BCD2A1-C266-5A47-9876-AE7F21E94C0E}"/>
              </a:ext>
            </a:extLst>
          </p:cNvPr>
          <p:cNvCxnSpPr>
            <a:cxnSpLocks/>
          </p:cNvCxnSpPr>
          <p:nvPr/>
        </p:nvCxnSpPr>
        <p:spPr>
          <a:xfrm flipV="1">
            <a:off x="1547093" y="911865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C83E4E-0CB5-DE48-A94D-712CF4FD82D3}"/>
                  </a:ext>
                </a:extLst>
              </p:cNvPr>
              <p:cNvSpPr txBox="1"/>
              <p:nvPr/>
            </p:nvSpPr>
            <p:spPr>
              <a:xfrm>
                <a:off x="5909504" y="2886582"/>
                <a:ext cx="15210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𝒁𝑪𝑰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C83E4E-0CB5-DE48-A94D-712CF4FD8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504" y="2886582"/>
                <a:ext cx="152108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75667E-BC1A-224B-AB80-1D67069E9A1F}"/>
              </a:ext>
            </a:extLst>
          </p:cNvPr>
          <p:cNvCxnSpPr>
            <a:cxnSpLocks/>
          </p:cNvCxnSpPr>
          <p:nvPr/>
        </p:nvCxnSpPr>
        <p:spPr>
          <a:xfrm flipV="1">
            <a:off x="6646854" y="1802978"/>
            <a:ext cx="0" cy="10417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CAF8E45-AA3C-D742-8455-0BF1DCF33370}"/>
              </a:ext>
            </a:extLst>
          </p:cNvPr>
          <p:cNvCxnSpPr>
            <a:cxnSpLocks/>
          </p:cNvCxnSpPr>
          <p:nvPr/>
        </p:nvCxnSpPr>
        <p:spPr>
          <a:xfrm flipV="1">
            <a:off x="5566561" y="1781462"/>
            <a:ext cx="1031975" cy="38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A42FE5B-A40F-4D4F-BFF3-55C328DAFD92}"/>
                  </a:ext>
                </a:extLst>
              </p:cNvPr>
              <p:cNvSpPr txBox="1"/>
              <p:nvPr/>
            </p:nvSpPr>
            <p:spPr>
              <a:xfrm>
                <a:off x="4726587" y="1524748"/>
                <a:ext cx="1205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CN" sz="12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A42FE5B-A40F-4D4F-BFF3-55C328DA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587" y="1524748"/>
                <a:ext cx="12056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5E2E76C-8551-0840-8BA0-3486233E6C76}"/>
                  </a:ext>
                </a:extLst>
              </p:cNvPr>
              <p:cNvSpPr txBox="1"/>
              <p:nvPr/>
            </p:nvSpPr>
            <p:spPr>
              <a:xfrm>
                <a:off x="1570894" y="3814390"/>
                <a:ext cx="8860181" cy="1454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𝟗𝟎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b="1" dirty="0"/>
                  <a:t>only 10% samples at this ZCI level support its degraded</a:t>
                </a:r>
              </a:p>
              <a:p>
                <a:endParaRPr lang="en-CN" sz="1050" b="1" dirty="0"/>
              </a:p>
              <a:p>
                <a:r>
                  <a:rPr lang="en-CN" b="1" dirty="0"/>
                  <a:t>The higher the</a:t>
                </a:r>
                <a:r>
                  <a:rPr lang="en-CN" sz="105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b="1" dirty="0"/>
                  <a:t> parameter is, the more safety it is to reject “not degraded” decision</a:t>
                </a:r>
              </a:p>
              <a:p>
                <a:r>
                  <a:rPr lang="en-US" altLang="zh-CN" sz="11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sz="2000" b="1" dirty="0">
                    <a:solidFill>
                      <a:srgbClr val="FF0000"/>
                    </a:solidFill>
                  </a:rPr>
                  <a:t>only all samples </a:t>
                </a:r>
                <a:r>
                  <a:rPr lang="en-CN" sz="2000" b="1" dirty="0"/>
                  <a:t>less than threshold supports to say “not degraded”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sz="2000" b="1" dirty="0">
                    <a:solidFill>
                      <a:srgbClr val="FF0000"/>
                    </a:solidFill>
                  </a:rPr>
                  <a:t>even one sample </a:t>
                </a:r>
                <a:r>
                  <a:rPr lang="en-CN" sz="2000" b="1" dirty="0"/>
                  <a:t>less than threshold supports to say “not degraded”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5E2E76C-8551-0840-8BA0-3486233E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94" y="3814390"/>
                <a:ext cx="8860181" cy="1454244"/>
              </a:xfrm>
              <a:prstGeom prst="rect">
                <a:avLst/>
              </a:prstGeom>
              <a:blipFill>
                <a:blip r:embed="rId10"/>
                <a:stretch>
                  <a:fillRect l="-572" t="-2609" b="-6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1C73766-21B8-9448-811B-2314BB6612DF}"/>
              </a:ext>
            </a:extLst>
          </p:cNvPr>
          <p:cNvCxnSpPr>
            <a:cxnSpLocks/>
          </p:cNvCxnSpPr>
          <p:nvPr/>
        </p:nvCxnSpPr>
        <p:spPr>
          <a:xfrm>
            <a:off x="1028727" y="1375865"/>
            <a:ext cx="408651" cy="3425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0760636-9CBA-644C-A612-216F0A58AF5E}"/>
              </a:ext>
            </a:extLst>
          </p:cNvPr>
          <p:cNvSpPr txBox="1"/>
          <p:nvPr/>
        </p:nvSpPr>
        <p:spPr>
          <a:xfrm>
            <a:off x="296011" y="200629"/>
            <a:ext cx="1251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b="1" dirty="0"/>
              <a:t>The true distribution would never be known, and may not be necessary to know </a:t>
            </a:r>
          </a:p>
        </p:txBody>
      </p:sp>
    </p:spTree>
    <p:extLst>
      <p:ext uri="{BB962C8B-B14F-4D97-AF65-F5344CB8AC3E}">
        <p14:creationId xmlns:p14="http://schemas.microsoft.com/office/powerpoint/2010/main" val="145427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B0CD1-619F-A848-9C5A-4070A178D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0"/>
          <a:stretch/>
        </p:blipFill>
        <p:spPr>
          <a:xfrm>
            <a:off x="580058" y="1043609"/>
            <a:ext cx="11031883" cy="49375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0F1AA6-4186-4D4A-A7FA-DF4DB79851C9}"/>
              </a:ext>
            </a:extLst>
          </p:cNvPr>
          <p:cNvSpPr txBox="1"/>
          <p:nvPr/>
        </p:nvSpPr>
        <p:spPr>
          <a:xfrm>
            <a:off x="1562446" y="705312"/>
            <a:ext cx="965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Taxa composition measured in two-dimensional space | Reference sites</a:t>
            </a:r>
          </a:p>
        </p:txBody>
      </p:sp>
    </p:spTree>
    <p:extLst>
      <p:ext uri="{BB962C8B-B14F-4D97-AF65-F5344CB8AC3E}">
        <p14:creationId xmlns:p14="http://schemas.microsoft.com/office/powerpoint/2010/main" val="231775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37BD60-07DB-3C47-9BFA-E9B2B34E8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0"/>
          <a:stretch/>
        </p:blipFill>
        <p:spPr>
          <a:xfrm>
            <a:off x="108520" y="913068"/>
            <a:ext cx="11437007" cy="5175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168F1-095D-BE4A-A744-B3B91205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2" t="72175" r="25969" b="20029"/>
          <a:stretch/>
        </p:blipFill>
        <p:spPr>
          <a:xfrm>
            <a:off x="2453090" y="5233540"/>
            <a:ext cx="606056" cy="43593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411343-4B90-7D49-B21A-02AAFF337BFF}"/>
              </a:ext>
            </a:extLst>
          </p:cNvPr>
          <p:cNvCxnSpPr>
            <a:cxnSpLocks/>
          </p:cNvCxnSpPr>
          <p:nvPr/>
        </p:nvCxnSpPr>
        <p:spPr>
          <a:xfrm flipH="1">
            <a:off x="673743" y="5951877"/>
            <a:ext cx="2156839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383D6E-E5A8-4944-A7BF-F3D34BD0E0C7}"/>
              </a:ext>
            </a:extLst>
          </p:cNvPr>
          <p:cNvSpPr txBox="1"/>
          <p:nvPr/>
        </p:nvSpPr>
        <p:spPr>
          <a:xfrm>
            <a:off x="1056365" y="5956836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2D8BB7-9A1A-1246-A947-FC8C27A10C36}"/>
              </a:ext>
            </a:extLst>
          </p:cNvPr>
          <p:cNvCxnSpPr>
            <a:cxnSpLocks/>
          </p:cNvCxnSpPr>
          <p:nvPr/>
        </p:nvCxnSpPr>
        <p:spPr>
          <a:xfrm>
            <a:off x="688857" y="4715504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F533A-EF8A-2145-B7C8-DF57F70BC32B}"/>
                  </a:ext>
                </a:extLst>
              </p:cNvPr>
              <p:cNvSpPr txBox="1"/>
              <p:nvPr/>
            </p:nvSpPr>
            <p:spPr>
              <a:xfrm>
                <a:off x="646473" y="4494691"/>
                <a:ext cx="2551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F533A-EF8A-2145-B7C8-DF57F70B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73" y="4494691"/>
                <a:ext cx="2551063" cy="307777"/>
              </a:xfrm>
              <a:prstGeom prst="rect">
                <a:avLst/>
              </a:prstGeom>
              <a:blipFill>
                <a:blip r:embed="rId3"/>
                <a:stretch>
                  <a:fillRect l="-493" t="-3846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2AC6D-F190-6B42-BC4B-057AFE20D26A}"/>
              </a:ext>
            </a:extLst>
          </p:cNvPr>
          <p:cNvCxnSpPr>
            <a:cxnSpLocks/>
          </p:cNvCxnSpPr>
          <p:nvPr/>
        </p:nvCxnSpPr>
        <p:spPr>
          <a:xfrm flipH="1">
            <a:off x="2845763" y="3859969"/>
            <a:ext cx="1046817" cy="142840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7BD36-E908-904D-AC97-4019C8B3A657}"/>
                  </a:ext>
                </a:extLst>
              </p:cNvPr>
              <p:cNvSpPr txBox="1"/>
              <p:nvPr/>
            </p:nvSpPr>
            <p:spPr>
              <a:xfrm>
                <a:off x="2845696" y="4536203"/>
                <a:ext cx="18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7BD36-E908-904D-AC97-4019C8B3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96" y="4536203"/>
                <a:ext cx="18465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35BEBB3-F2AB-8942-B48D-CC50A91C0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2" t="72175" r="25969" b="20029"/>
          <a:stretch/>
        </p:blipFill>
        <p:spPr>
          <a:xfrm>
            <a:off x="8868028" y="4396723"/>
            <a:ext cx="606056" cy="43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3CCFC9-10BB-2847-8832-5DBCE4F29392}"/>
                  </a:ext>
                </a:extLst>
              </p:cNvPr>
              <p:cNvSpPr txBox="1"/>
              <p:nvPr/>
            </p:nvSpPr>
            <p:spPr>
              <a:xfrm>
                <a:off x="8682222" y="3965805"/>
                <a:ext cx="18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3CCFC9-10BB-2847-8832-5DBCE4F29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22" y="3965805"/>
                <a:ext cx="1846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B56FE8-30BB-1543-B6E5-C184A3D93151}"/>
              </a:ext>
            </a:extLst>
          </p:cNvPr>
          <p:cNvCxnSpPr>
            <a:cxnSpLocks/>
          </p:cNvCxnSpPr>
          <p:nvPr/>
        </p:nvCxnSpPr>
        <p:spPr>
          <a:xfrm flipH="1" flipV="1">
            <a:off x="8881380" y="3913973"/>
            <a:ext cx="269936" cy="5240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72EEBD-C389-DE40-8399-022977424CC6}"/>
              </a:ext>
            </a:extLst>
          </p:cNvPr>
          <p:cNvCxnSpPr>
            <a:cxnSpLocks/>
          </p:cNvCxnSpPr>
          <p:nvPr/>
        </p:nvCxnSpPr>
        <p:spPr>
          <a:xfrm flipH="1">
            <a:off x="8973757" y="5898869"/>
            <a:ext cx="2121092" cy="16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5CD36C-E069-204F-8A20-BE37BBCB8869}"/>
              </a:ext>
            </a:extLst>
          </p:cNvPr>
          <p:cNvCxnSpPr>
            <a:cxnSpLocks/>
          </p:cNvCxnSpPr>
          <p:nvPr/>
        </p:nvCxnSpPr>
        <p:spPr>
          <a:xfrm>
            <a:off x="8981314" y="4677008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1D4D323-3E56-754D-BE65-C60405D59D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61" t="11194" r="2182" b="14049"/>
          <a:stretch/>
        </p:blipFill>
        <p:spPr>
          <a:xfrm>
            <a:off x="9016348" y="5032090"/>
            <a:ext cx="2024461" cy="83146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8FBBF9-8AB7-E842-9457-9FDDED986506}"/>
              </a:ext>
            </a:extLst>
          </p:cNvPr>
          <p:cNvSpPr txBox="1"/>
          <p:nvPr/>
        </p:nvSpPr>
        <p:spPr>
          <a:xfrm>
            <a:off x="9059711" y="5934541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FA5A0E-E7D3-A94E-ACA4-2E5664265D20}"/>
                  </a:ext>
                </a:extLst>
              </p:cNvPr>
              <p:cNvSpPr txBox="1"/>
              <p:nvPr/>
            </p:nvSpPr>
            <p:spPr>
              <a:xfrm>
                <a:off x="8990506" y="4577465"/>
                <a:ext cx="2679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FA5A0E-E7D3-A94E-ACA4-2E5664265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06" y="4577465"/>
                <a:ext cx="2679353" cy="307777"/>
              </a:xfrm>
              <a:prstGeom prst="rect">
                <a:avLst/>
              </a:prstGeom>
              <a:blipFill>
                <a:blip r:embed="rId7"/>
                <a:stretch>
                  <a:fillRect l="-948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0FFBA441-64B4-DD47-930C-8B68E1D9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93" t="72175" r="26866" b="23311"/>
          <a:stretch/>
        </p:blipFill>
        <p:spPr>
          <a:xfrm>
            <a:off x="3986050" y="3053741"/>
            <a:ext cx="313509" cy="2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3BAF30-AAAD-8A45-9F6F-F4F4118C1477}"/>
                  </a:ext>
                </a:extLst>
              </p:cNvPr>
              <p:cNvSpPr txBox="1"/>
              <p:nvPr/>
            </p:nvSpPr>
            <p:spPr>
              <a:xfrm>
                <a:off x="3167187" y="2907166"/>
                <a:ext cx="1043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3BAF30-AAAD-8A45-9F6F-F4F4118C1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187" y="2907166"/>
                <a:ext cx="10437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73F70-5BEE-FE49-A11B-4557AF8C8598}"/>
              </a:ext>
            </a:extLst>
          </p:cNvPr>
          <p:cNvCxnSpPr>
            <a:cxnSpLocks/>
          </p:cNvCxnSpPr>
          <p:nvPr/>
        </p:nvCxnSpPr>
        <p:spPr>
          <a:xfrm flipH="1" flipV="1">
            <a:off x="4014651" y="2873829"/>
            <a:ext cx="93318" cy="24998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935610-1703-A343-B685-D2E21D16B58D}"/>
              </a:ext>
            </a:extLst>
          </p:cNvPr>
          <p:cNvCxnSpPr>
            <a:cxnSpLocks/>
          </p:cNvCxnSpPr>
          <p:nvPr/>
        </p:nvCxnSpPr>
        <p:spPr>
          <a:xfrm flipH="1">
            <a:off x="1826645" y="2408756"/>
            <a:ext cx="2073492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41D71C-5300-EC44-9616-08796AE56DF9}"/>
              </a:ext>
            </a:extLst>
          </p:cNvPr>
          <p:cNvCxnSpPr>
            <a:cxnSpLocks/>
          </p:cNvCxnSpPr>
          <p:nvPr/>
        </p:nvCxnSpPr>
        <p:spPr>
          <a:xfrm>
            <a:off x="1835117" y="1174938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93D277D-83C1-9840-BB30-F94A47976064}"/>
              </a:ext>
            </a:extLst>
          </p:cNvPr>
          <p:cNvSpPr txBox="1"/>
          <p:nvPr/>
        </p:nvSpPr>
        <p:spPr>
          <a:xfrm>
            <a:off x="2201873" y="2410267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97FA2F-1D9D-F840-9197-C092B7623B93}"/>
                  </a:ext>
                </a:extLst>
              </p:cNvPr>
              <p:cNvSpPr txBox="1"/>
              <p:nvPr/>
            </p:nvSpPr>
            <p:spPr>
              <a:xfrm>
                <a:off x="1735183" y="917982"/>
                <a:ext cx="25505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97FA2F-1D9D-F840-9197-C092B762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83" y="917982"/>
                <a:ext cx="2550599" cy="307777"/>
              </a:xfrm>
              <a:prstGeom prst="rect">
                <a:avLst/>
              </a:prstGeom>
              <a:blipFill>
                <a:blip r:embed="rId9"/>
                <a:stretch>
                  <a:fillRect l="-990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08AA83C-EAF2-E74E-94C2-D277079536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734" t="7868" r="4667" b="13715"/>
          <a:stretch/>
        </p:blipFill>
        <p:spPr>
          <a:xfrm>
            <a:off x="1953694" y="1180097"/>
            <a:ext cx="1556750" cy="1200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FBC27-A6D6-0744-A110-E6C9752205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991" t="9100" r="6243" b="12668"/>
          <a:stretch/>
        </p:blipFill>
        <p:spPr>
          <a:xfrm>
            <a:off x="842511" y="4766551"/>
            <a:ext cx="1465823" cy="1150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D32BAC-50BB-0D44-AA98-0D26AD2DA4E3}"/>
                  </a:ext>
                </a:extLst>
              </p:cNvPr>
              <p:cNvSpPr txBox="1"/>
              <p:nvPr/>
            </p:nvSpPr>
            <p:spPr>
              <a:xfrm>
                <a:off x="1829362" y="2265141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D32BAC-50BB-0D44-AA98-0D26AD2D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362" y="2265141"/>
                <a:ext cx="78283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A22D6-0F6F-EC4D-8B70-2D64050DD525}"/>
                  </a:ext>
                </a:extLst>
              </p:cNvPr>
              <p:cNvSpPr txBox="1"/>
              <p:nvPr/>
            </p:nvSpPr>
            <p:spPr>
              <a:xfrm>
                <a:off x="702711" y="5785356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4A22D6-0F6F-EC4D-8B70-2D64050DD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1" y="5785356"/>
                <a:ext cx="78283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838ECF-BFBB-1E46-A98D-C5DE33EB173D}"/>
                  </a:ext>
                </a:extLst>
              </p:cNvPr>
              <p:cNvSpPr txBox="1"/>
              <p:nvPr/>
            </p:nvSpPr>
            <p:spPr>
              <a:xfrm>
                <a:off x="9997251" y="5737772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838ECF-BFBB-1E46-A98D-C5DE33EB1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251" y="5737772"/>
                <a:ext cx="7828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E9582C1-27E4-2649-B85E-6BF4DCE9CAF5}"/>
              </a:ext>
            </a:extLst>
          </p:cNvPr>
          <p:cNvSpPr txBox="1"/>
          <p:nvPr/>
        </p:nvSpPr>
        <p:spPr>
          <a:xfrm>
            <a:off x="1826645" y="330433"/>
            <a:ext cx="9021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Taxa composition measured in two-dimensional space | All sites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2D7A6F-668F-304F-9F71-A00EA39C426C}"/>
                  </a:ext>
                </a:extLst>
              </p:cNvPr>
              <p:cNvSpPr txBox="1"/>
              <p:nvPr/>
            </p:nvSpPr>
            <p:spPr>
              <a:xfrm>
                <a:off x="3273230" y="1541453"/>
                <a:ext cx="1576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𝒀𝒆𝒔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𝒊𝒕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𝒏𝒐𝒕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𝒅𝒆𝒈𝒓𝒂𝒅𝒆𝒅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2D7A6F-668F-304F-9F71-A00EA39C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230" y="1541453"/>
                <a:ext cx="1576160" cy="523220"/>
              </a:xfrm>
              <a:prstGeom prst="rect">
                <a:avLst/>
              </a:prstGeom>
              <a:blipFill>
                <a:blip r:embed="rId15"/>
                <a:stretch>
                  <a:fillRect r="-33333"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03920E-8E49-CC4E-81C7-53F340F607A7}"/>
                  </a:ext>
                </a:extLst>
              </p:cNvPr>
              <p:cNvSpPr txBox="1"/>
              <p:nvPr/>
            </p:nvSpPr>
            <p:spPr>
              <a:xfrm>
                <a:off x="3033623" y="5327168"/>
                <a:ext cx="19864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𝑵𝒐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𝒊𝒕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𝒅𝒆𝒈𝒓𝒂𝒅𝒆𝒅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03920E-8E49-CC4E-81C7-53F340F60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623" y="5327168"/>
                <a:ext cx="1986425" cy="523220"/>
              </a:xfrm>
              <a:prstGeom prst="rect">
                <a:avLst/>
              </a:prstGeom>
              <a:blipFill>
                <a:blip r:embed="rId1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DC38180-6271-A545-80F6-0355AA49D6E4}"/>
                  </a:ext>
                </a:extLst>
              </p:cNvPr>
              <p:cNvSpPr txBox="1"/>
              <p:nvPr/>
            </p:nvSpPr>
            <p:spPr>
              <a:xfrm>
                <a:off x="6926103" y="5741393"/>
                <a:ext cx="19864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𝒆𝒎𝒎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𝒊𝒕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𝒊𝒏𝒕𝒆𝒓𝒆𝒔𝒕𝒊𝒏𝒈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DC38180-6271-A545-80F6-0355AA49D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103" y="5741393"/>
                <a:ext cx="1986425" cy="523220"/>
              </a:xfrm>
              <a:prstGeom prst="rect">
                <a:avLst/>
              </a:prstGeom>
              <a:blipFill>
                <a:blip r:embed="rId17"/>
                <a:stretch>
                  <a:fillRect r="-3822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09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DE9582C1-27E4-2649-B85E-6BF4DCE9CAF5}"/>
              </a:ext>
            </a:extLst>
          </p:cNvPr>
          <p:cNvSpPr txBox="1"/>
          <p:nvPr/>
        </p:nvSpPr>
        <p:spPr>
          <a:xfrm>
            <a:off x="1765577" y="469825"/>
            <a:ext cx="9021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Taxa composition measured in two-dimensional space |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81E561-9720-4448-8084-88879A0EA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1" t="7934" b="9089"/>
          <a:stretch/>
        </p:blipFill>
        <p:spPr>
          <a:xfrm>
            <a:off x="1143000" y="1108213"/>
            <a:ext cx="10417155" cy="46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0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4A959E-BBF5-D644-9B97-B3FE1749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1" y="490759"/>
            <a:ext cx="10561320" cy="345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F6C43E-994C-EA4D-AED8-45ED69D5EF2B}"/>
                  </a:ext>
                </a:extLst>
              </p:cNvPr>
              <p:cNvSpPr txBox="1"/>
              <p:nvPr/>
            </p:nvSpPr>
            <p:spPr>
              <a:xfrm>
                <a:off x="1152271" y="1469871"/>
                <a:ext cx="1986425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F6C43E-994C-EA4D-AED8-45ED69D5E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71" y="1469871"/>
                <a:ext cx="1986425" cy="470835"/>
              </a:xfrm>
              <a:prstGeom prst="rect">
                <a:avLst/>
              </a:prstGeom>
              <a:blipFill>
                <a:blip r:embed="rId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997DB-D9DB-AA49-BCC5-C7E6D8EAC22C}"/>
                  </a:ext>
                </a:extLst>
              </p:cNvPr>
              <p:cNvSpPr txBox="1"/>
              <p:nvPr/>
            </p:nvSpPr>
            <p:spPr>
              <a:xfrm>
                <a:off x="7220973" y="910989"/>
                <a:ext cx="1003372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0997DB-D9DB-AA49-BCC5-C7E6D8EAC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73" y="910989"/>
                <a:ext cx="1003372" cy="470706"/>
              </a:xfrm>
              <a:prstGeom prst="rect">
                <a:avLst/>
              </a:prstGeom>
              <a:blipFill>
                <a:blip r:embed="rId5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A0688-D1CA-EA44-93EC-B2A94C1D89D6}"/>
                  </a:ext>
                </a:extLst>
              </p:cNvPr>
              <p:cNvSpPr txBox="1"/>
              <p:nvPr/>
            </p:nvSpPr>
            <p:spPr>
              <a:xfrm>
                <a:off x="7220973" y="1981326"/>
                <a:ext cx="1003372" cy="473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A0688-D1CA-EA44-93EC-B2A94C1D8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73" y="1981326"/>
                <a:ext cx="1003372" cy="473271"/>
              </a:xfrm>
              <a:prstGeom prst="rect">
                <a:avLst/>
              </a:prstGeom>
              <a:blipFill>
                <a:blip r:embed="rId6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B4C5BA-129B-2E4F-9D8D-0A0814DA405D}"/>
                  </a:ext>
                </a:extLst>
              </p:cNvPr>
              <p:cNvSpPr txBox="1"/>
              <p:nvPr/>
            </p:nvSpPr>
            <p:spPr>
              <a:xfrm>
                <a:off x="7441690" y="2955109"/>
                <a:ext cx="1003372" cy="47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𝒅𝒊𝒔𝒄𝒓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B4C5BA-129B-2E4F-9D8D-0A0814DA4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90" y="2955109"/>
                <a:ext cx="1003372" cy="470835"/>
              </a:xfrm>
              <a:prstGeom prst="rect">
                <a:avLst/>
              </a:prstGeom>
              <a:blipFill>
                <a:blip r:embed="rId7"/>
                <a:stretch>
                  <a:fillRect t="-2632"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662D15-178F-2D41-B6CE-6BBC63E67875}"/>
                  </a:ext>
                </a:extLst>
              </p:cNvPr>
              <p:cNvSpPr txBox="1"/>
              <p:nvPr/>
            </p:nvSpPr>
            <p:spPr>
              <a:xfrm>
                <a:off x="9622586" y="2689087"/>
                <a:ext cx="1003372" cy="51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𝒓𝒆𝒈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662D15-178F-2D41-B6CE-6BBC63E67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586" y="2689087"/>
                <a:ext cx="1003372" cy="514308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C44B3D-69AB-ED41-8195-DDAF142C8BD5}"/>
                  </a:ext>
                </a:extLst>
              </p:cNvPr>
              <p:cNvSpPr txBox="1"/>
              <p:nvPr/>
            </p:nvSpPr>
            <p:spPr>
              <a:xfrm>
                <a:off x="2083562" y="5657334"/>
                <a:ext cx="78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C44B3D-69AB-ED41-8195-DDAF142C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62" y="5657334"/>
                <a:ext cx="78899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ket 27">
            <a:extLst>
              <a:ext uri="{FF2B5EF4-FFF2-40B4-BE49-F238E27FC236}">
                <a16:creationId xmlns:a16="http://schemas.microsoft.com/office/drawing/2014/main" id="{550C42B7-A490-A946-9DFA-FE0345178917}"/>
              </a:ext>
            </a:extLst>
          </p:cNvPr>
          <p:cNvSpPr/>
          <p:nvPr/>
        </p:nvSpPr>
        <p:spPr>
          <a:xfrm>
            <a:off x="6596910" y="4028011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529FB612-2413-8242-85E4-5164A4204483}"/>
              </a:ext>
            </a:extLst>
          </p:cNvPr>
          <p:cNvSpPr/>
          <p:nvPr/>
        </p:nvSpPr>
        <p:spPr>
          <a:xfrm rot="10800000">
            <a:off x="10306209" y="4029571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C546FC-1763-9F4A-BF97-45A54412CCF8}"/>
                  </a:ext>
                </a:extLst>
              </p:cNvPr>
              <p:cNvSpPr txBox="1"/>
              <p:nvPr/>
            </p:nvSpPr>
            <p:spPr>
              <a:xfrm>
                <a:off x="6684558" y="4183522"/>
                <a:ext cx="3783827" cy="524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𝒅𝒊𝒔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𝒓𝒆𝒈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C546FC-1763-9F4A-BF97-45A54412C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58" y="4183522"/>
                <a:ext cx="3783827" cy="52437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9CC1E1-30EE-EC43-97F7-A6FD07399EA6}"/>
                  </a:ext>
                </a:extLst>
              </p:cNvPr>
              <p:cNvSpPr txBox="1"/>
              <p:nvPr/>
            </p:nvSpPr>
            <p:spPr>
              <a:xfrm>
                <a:off x="10578085" y="4171240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9CC1E1-30EE-EC43-97F7-A6FD0739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085" y="4171240"/>
                <a:ext cx="707245" cy="369332"/>
              </a:xfrm>
              <a:prstGeom prst="rect">
                <a:avLst/>
              </a:prstGeom>
              <a:blipFill>
                <a:blip r:embed="rId11"/>
                <a:stretch>
                  <a:fillRect l="-7018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ket 41">
            <a:extLst>
              <a:ext uri="{FF2B5EF4-FFF2-40B4-BE49-F238E27FC236}">
                <a16:creationId xmlns:a16="http://schemas.microsoft.com/office/drawing/2014/main" id="{44F61DB8-3C75-054E-8820-20FEF6C3D29C}"/>
              </a:ext>
            </a:extLst>
          </p:cNvPr>
          <p:cNvSpPr/>
          <p:nvPr/>
        </p:nvSpPr>
        <p:spPr>
          <a:xfrm>
            <a:off x="6596910" y="5633285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CB2E10D3-666D-2B4F-A940-76BD8F83961F}"/>
              </a:ext>
            </a:extLst>
          </p:cNvPr>
          <p:cNvSpPr/>
          <p:nvPr/>
        </p:nvSpPr>
        <p:spPr>
          <a:xfrm rot="10800000">
            <a:off x="10306209" y="5634845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4472AE-12A1-0943-8D2F-E0AE92444668}"/>
                  </a:ext>
                </a:extLst>
              </p:cNvPr>
              <p:cNvSpPr txBox="1"/>
              <p:nvPr/>
            </p:nvSpPr>
            <p:spPr>
              <a:xfrm>
                <a:off x="6684558" y="5788796"/>
                <a:ext cx="3783827" cy="524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𝒅𝒊𝒔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𝒓𝒆𝒈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4472AE-12A1-0943-8D2F-E0AE92444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58" y="5788796"/>
                <a:ext cx="3783827" cy="524374"/>
              </a:xfrm>
              <a:prstGeom prst="rect">
                <a:avLst/>
              </a:prstGeom>
              <a:blipFill>
                <a:blip r:embed="rId1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DA21BD-729F-3648-90CD-4363869F0581}"/>
                  </a:ext>
                </a:extLst>
              </p:cNvPr>
              <p:cNvSpPr txBox="1"/>
              <p:nvPr/>
            </p:nvSpPr>
            <p:spPr>
              <a:xfrm rot="5400000">
                <a:off x="8240148" y="4939485"/>
                <a:ext cx="574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sz="28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DA21BD-729F-3648-90CD-4363869F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40148" y="4939485"/>
                <a:ext cx="57419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Arrow 45">
            <a:extLst>
              <a:ext uri="{FF2B5EF4-FFF2-40B4-BE49-F238E27FC236}">
                <a16:creationId xmlns:a16="http://schemas.microsoft.com/office/drawing/2014/main" id="{C1F34482-BD63-8440-AD68-0AE2E5A9ABF6}"/>
              </a:ext>
            </a:extLst>
          </p:cNvPr>
          <p:cNvSpPr/>
          <p:nvPr/>
        </p:nvSpPr>
        <p:spPr>
          <a:xfrm>
            <a:off x="4093459" y="5095570"/>
            <a:ext cx="2385245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83124B-9978-364F-9E50-3880C2D90CFF}"/>
              </a:ext>
            </a:extLst>
          </p:cNvPr>
          <p:cNvSpPr txBox="1"/>
          <p:nvPr/>
        </p:nvSpPr>
        <p:spPr>
          <a:xfrm>
            <a:off x="4538178" y="4760748"/>
            <a:ext cx="18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Grid</a:t>
            </a:r>
            <a:r>
              <a:rPr lang="zh-CN" altLang="en-US" b="1" dirty="0"/>
              <a:t> </a:t>
            </a:r>
            <a:r>
              <a:rPr lang="en-US" altLang="zh-CN" b="1" dirty="0"/>
              <a:t>search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4EAE4-B36E-464A-87AD-7B8303490F91}"/>
                  </a:ext>
                </a:extLst>
              </p:cNvPr>
              <p:cNvSpPr txBox="1"/>
              <p:nvPr/>
            </p:nvSpPr>
            <p:spPr>
              <a:xfrm>
                <a:off x="10605465" y="5817717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1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2A4EAE4-B36E-464A-87AD-7B830349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5465" y="5817717"/>
                <a:ext cx="707245" cy="369332"/>
              </a:xfrm>
              <a:prstGeom prst="rect">
                <a:avLst/>
              </a:prstGeom>
              <a:blipFill>
                <a:blip r:embed="rId14"/>
                <a:stretch>
                  <a:fillRect l="-8929" t="-3226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ket 48">
            <a:extLst>
              <a:ext uri="{FF2B5EF4-FFF2-40B4-BE49-F238E27FC236}">
                <a16:creationId xmlns:a16="http://schemas.microsoft.com/office/drawing/2014/main" id="{181E4B6C-5B19-0B4C-AE98-D4A928D8493C}"/>
              </a:ext>
            </a:extLst>
          </p:cNvPr>
          <p:cNvSpPr/>
          <p:nvPr/>
        </p:nvSpPr>
        <p:spPr>
          <a:xfrm>
            <a:off x="1120368" y="4796354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428CD823-B22C-E04C-A1A6-51592B7FF89D}"/>
              </a:ext>
            </a:extLst>
          </p:cNvPr>
          <p:cNvSpPr/>
          <p:nvPr/>
        </p:nvSpPr>
        <p:spPr>
          <a:xfrm rot="10800000">
            <a:off x="3799537" y="4795393"/>
            <a:ext cx="119652" cy="757930"/>
          </a:xfrm>
          <a:prstGeom prst="leftBracket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664117-466A-2C41-B672-022D3EF3D825}"/>
                  </a:ext>
                </a:extLst>
              </p:cNvPr>
              <p:cNvSpPr txBox="1"/>
              <p:nvPr/>
            </p:nvSpPr>
            <p:spPr>
              <a:xfrm>
                <a:off x="660326" y="4938280"/>
                <a:ext cx="3783827" cy="51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𝒅𝒊𝒔𝒄𝒓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𝒓𝒆𝒈</m:t>
                          </m:r>
                        </m:sub>
                      </m:sSub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7664117-466A-2C41-B672-022D3EF3D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6" y="4938280"/>
                <a:ext cx="3783827" cy="516745"/>
              </a:xfrm>
              <a:prstGeom prst="rect">
                <a:avLst/>
              </a:prstGeom>
              <a:blipFill>
                <a:blip r:embed="rId1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10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75976A-8948-F648-A280-C76C52A2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4" y="177800"/>
            <a:ext cx="97536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C3C2C-67FD-4343-9F00-5505BD05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4456963" y="737365"/>
            <a:ext cx="1288974" cy="815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91FB2-B4FD-324C-8698-2CCBAE43D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225847" y="473725"/>
            <a:ext cx="1288974" cy="815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963FC-233A-B845-A7EF-7DC968B4B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099154" y="1187526"/>
            <a:ext cx="1288974" cy="81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9A646-AA6E-B34C-BC4B-6D2CCBF9F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32" t="5590" r="43392" b="77163"/>
          <a:stretch/>
        </p:blipFill>
        <p:spPr>
          <a:xfrm>
            <a:off x="5589403" y="537530"/>
            <a:ext cx="1850835" cy="112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10772-DCBC-B144-850F-C1B0CB68A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6993596" y="1658955"/>
            <a:ext cx="1288974" cy="815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6DE31-593F-5447-8092-C66F6269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7314692" y="1843413"/>
            <a:ext cx="1288974" cy="815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B3EE4-FD1B-A244-BF51-9F56EC4A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7314692" y="2613752"/>
            <a:ext cx="1288974" cy="815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8C30B-95EE-9B45-BB65-E5FB5DCE6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099154" y="1976148"/>
            <a:ext cx="646783" cy="815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795CB-7F1F-154B-83D3-2034E5A5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4996790" y="2426309"/>
            <a:ext cx="646783" cy="815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2D521-EEA4-5440-9B2F-0F338FA1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9" t="18402" r="44418" b="77139"/>
          <a:stretch/>
        </p:blipFill>
        <p:spPr>
          <a:xfrm>
            <a:off x="5676390" y="1816253"/>
            <a:ext cx="1335567" cy="289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56F93-BCDB-8949-B4C2-4A42EF63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14" t="25332" r="21593" b="64830"/>
          <a:stretch/>
        </p:blipFill>
        <p:spPr>
          <a:xfrm>
            <a:off x="7490899" y="2272401"/>
            <a:ext cx="1415502" cy="543154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1DC62FA-6B99-A445-873E-5019365F5F59}"/>
              </a:ext>
            </a:extLst>
          </p:cNvPr>
          <p:cNvSpPr/>
          <p:nvPr/>
        </p:nvSpPr>
        <p:spPr>
          <a:xfrm>
            <a:off x="4694049" y="3021376"/>
            <a:ext cx="405105" cy="551164"/>
          </a:xfrm>
          <a:prstGeom prst="downArrow">
            <a:avLst/>
          </a:prstGeom>
          <a:solidFill>
            <a:srgbClr val="0F5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307F8-C018-964E-80B7-5CE84A7B5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9" t="18402" r="44418" b="77139"/>
          <a:stretch/>
        </p:blipFill>
        <p:spPr>
          <a:xfrm>
            <a:off x="5979125" y="2198394"/>
            <a:ext cx="1335567" cy="2899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8F07AAD-3F97-D94D-8C25-0258BB96B9D6}"/>
              </a:ext>
            </a:extLst>
          </p:cNvPr>
          <p:cNvSpPr/>
          <p:nvPr/>
        </p:nvSpPr>
        <p:spPr>
          <a:xfrm>
            <a:off x="1610900" y="1525916"/>
            <a:ext cx="3606226" cy="4181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A45B7-A647-364E-A343-9942626ECA0C}"/>
              </a:ext>
            </a:extLst>
          </p:cNvPr>
          <p:cNvSpPr/>
          <p:nvPr/>
        </p:nvSpPr>
        <p:spPr>
          <a:xfrm>
            <a:off x="5257675" y="2843119"/>
            <a:ext cx="2812438" cy="22769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FECDC0-2A3B-EF47-9212-B561920840BC}"/>
              </a:ext>
            </a:extLst>
          </p:cNvPr>
          <p:cNvSpPr/>
          <p:nvPr/>
        </p:nvSpPr>
        <p:spPr>
          <a:xfrm>
            <a:off x="7969878" y="2002775"/>
            <a:ext cx="2389970" cy="237728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470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C7DA7-8D13-A14A-935E-BC1ABBC8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0" y="337380"/>
            <a:ext cx="9129481" cy="218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6C86-2CC5-C446-9A6C-3524627F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80" y="3374175"/>
            <a:ext cx="9131300" cy="3365500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F06C6E2E-88D0-3A42-831F-016E3794FF18}"/>
              </a:ext>
            </a:extLst>
          </p:cNvPr>
          <p:cNvSpPr/>
          <p:nvPr/>
        </p:nvSpPr>
        <p:spPr>
          <a:xfrm>
            <a:off x="5846134" y="2526320"/>
            <a:ext cx="499731" cy="860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6D4D4-7517-5A4E-A21C-5E22841D858E}"/>
              </a:ext>
            </a:extLst>
          </p:cNvPr>
          <p:cNvSpPr txBox="1"/>
          <p:nvPr/>
        </p:nvSpPr>
        <p:spPr>
          <a:xfrm>
            <a:off x="6222746" y="2582733"/>
            <a:ext cx="4300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</a:rPr>
              <a:t>clear, </a:t>
            </a:r>
            <a:r>
              <a:rPr lang="en-US" altLang="zh-CN" sz="2400" b="1" i="1" dirty="0">
                <a:solidFill>
                  <a:schemeClr val="accent1"/>
                </a:solidFill>
              </a:rPr>
              <a:t>maintainable</a:t>
            </a:r>
            <a:r>
              <a:rPr lang="en-US" sz="2400" b="1" i="1" dirty="0">
                <a:solidFill>
                  <a:schemeClr val="accent1"/>
                </a:solidFill>
              </a:rPr>
              <a:t>, extendable</a:t>
            </a:r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B4202008-7F3D-1C4B-ACB4-F43BB168E9C1}"/>
              </a:ext>
            </a:extLst>
          </p:cNvPr>
          <p:cNvSpPr/>
          <p:nvPr/>
        </p:nvSpPr>
        <p:spPr>
          <a:xfrm>
            <a:off x="2444262" y="3572064"/>
            <a:ext cx="5284176" cy="463605"/>
          </a:xfrm>
          <a:prstGeom prst="flowChartProcess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576-9343-0D40-A0AC-43275667B689}"/>
              </a:ext>
            </a:extLst>
          </p:cNvPr>
          <p:cNvSpPr txBox="1"/>
          <p:nvPr/>
        </p:nvSpPr>
        <p:spPr>
          <a:xfrm>
            <a:off x="2368463" y="3036448"/>
            <a:ext cx="4300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6"/>
                </a:solidFill>
              </a:rPr>
              <a:t>raw</a:t>
            </a:r>
            <a:r>
              <a:rPr lang="zh-CN" altLang="en-US" b="1" i="1" dirty="0">
                <a:solidFill>
                  <a:schemeClr val="accent6"/>
                </a:solidFill>
              </a:rPr>
              <a:t> </a:t>
            </a:r>
            <a:r>
              <a:rPr lang="en-US" altLang="zh-CN" b="1" i="1" dirty="0">
                <a:solidFill>
                  <a:schemeClr val="accent6"/>
                </a:solidFill>
              </a:rPr>
              <a:t>chemical</a:t>
            </a:r>
            <a:r>
              <a:rPr lang="zh-CN" altLang="en-US" b="1" i="1" dirty="0">
                <a:solidFill>
                  <a:schemeClr val="accent6"/>
                </a:solidFill>
              </a:rPr>
              <a:t> </a:t>
            </a:r>
            <a:r>
              <a:rPr lang="en-US" altLang="zh-CN" b="1" i="1" dirty="0">
                <a:solidFill>
                  <a:schemeClr val="accent6"/>
                </a:solidFill>
              </a:rPr>
              <a:t>data</a:t>
            </a:r>
            <a:endParaRPr lang="en-US" b="1" i="1" dirty="0">
              <a:solidFill>
                <a:schemeClr val="accent6"/>
              </a:solidFill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0C265571-0543-E849-BFEE-F058CBFE0C4C}"/>
              </a:ext>
            </a:extLst>
          </p:cNvPr>
          <p:cNvSpPr/>
          <p:nvPr/>
        </p:nvSpPr>
        <p:spPr>
          <a:xfrm>
            <a:off x="8036235" y="3572064"/>
            <a:ext cx="2404985" cy="463605"/>
          </a:xfrm>
          <a:prstGeom prst="flowChartProcess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E9F5AA-1ED0-BE4B-B37A-7A21607C1D61}"/>
              </a:ext>
            </a:extLst>
          </p:cNvPr>
          <p:cNvSpPr txBox="1"/>
          <p:nvPr/>
        </p:nvSpPr>
        <p:spPr>
          <a:xfrm>
            <a:off x="8470465" y="3035621"/>
            <a:ext cx="3352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6"/>
                </a:solidFill>
              </a:rPr>
              <a:t>Log-trans</a:t>
            </a:r>
            <a:r>
              <a:rPr lang="zh-CN" altLang="en-US" sz="1600" b="1" i="1" dirty="0">
                <a:solidFill>
                  <a:schemeClr val="accent6"/>
                </a:solidFill>
              </a:rPr>
              <a:t> </a:t>
            </a:r>
            <a:r>
              <a:rPr lang="en-US" altLang="zh-CN" sz="1600" b="1" i="1" dirty="0">
                <a:solidFill>
                  <a:schemeClr val="accent6"/>
                </a:solidFill>
              </a:rPr>
              <a:t>chemical</a:t>
            </a:r>
            <a:r>
              <a:rPr lang="zh-CN" altLang="en-US" sz="1600" b="1" i="1" dirty="0">
                <a:solidFill>
                  <a:schemeClr val="accent6"/>
                </a:solidFill>
              </a:rPr>
              <a:t> </a:t>
            </a:r>
            <a:r>
              <a:rPr lang="en-US" altLang="zh-CN" sz="1600" b="1" i="1" dirty="0">
                <a:solidFill>
                  <a:schemeClr val="accent6"/>
                </a:solidFill>
              </a:rPr>
              <a:t>data</a:t>
            </a:r>
            <a:endParaRPr lang="en-US" sz="1600" b="1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75976A-8948-F648-A280-C76C52A2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4" y="177800"/>
            <a:ext cx="9753600" cy="650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C3C2C-67FD-4343-9F00-5505BD05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4456963" y="737365"/>
            <a:ext cx="1288974" cy="815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91FB2-B4FD-324C-8698-2CCBAE43D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225847" y="473725"/>
            <a:ext cx="1288974" cy="815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963FC-233A-B845-A7EF-7DC968B4B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099154" y="1187526"/>
            <a:ext cx="1288974" cy="81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9A646-AA6E-B34C-BC4B-6D2CCBF9F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32" t="5590" r="43392" b="77163"/>
          <a:stretch/>
        </p:blipFill>
        <p:spPr>
          <a:xfrm>
            <a:off x="5589403" y="537530"/>
            <a:ext cx="1850835" cy="112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10772-DCBC-B144-850F-C1B0CB68A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6993596" y="1658955"/>
            <a:ext cx="1288974" cy="815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6DE31-593F-5447-8092-C66F6269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7314692" y="1843413"/>
            <a:ext cx="1288974" cy="815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B3EE4-FD1B-A244-BF51-9F56EC4A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7314692" y="2613752"/>
            <a:ext cx="1288974" cy="815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8C30B-95EE-9B45-BB65-E5FB5DCE6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5099154" y="1976148"/>
            <a:ext cx="646783" cy="815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795CB-7F1F-154B-83D3-2034E5A5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3" t="32195" r="35712" b="55267"/>
          <a:stretch/>
        </p:blipFill>
        <p:spPr>
          <a:xfrm>
            <a:off x="4996790" y="2426309"/>
            <a:ext cx="646783" cy="8152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2D521-EEA4-5440-9B2F-0F338FA1B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9" t="18402" r="44418" b="77139"/>
          <a:stretch/>
        </p:blipFill>
        <p:spPr>
          <a:xfrm>
            <a:off x="5676390" y="1816253"/>
            <a:ext cx="1335567" cy="289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56F93-BCDB-8949-B4C2-4A42EF63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14" t="25332" r="21593" b="64830"/>
          <a:stretch/>
        </p:blipFill>
        <p:spPr>
          <a:xfrm>
            <a:off x="7490899" y="2272401"/>
            <a:ext cx="1415502" cy="543154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11DC62FA-6B99-A445-873E-5019365F5F59}"/>
              </a:ext>
            </a:extLst>
          </p:cNvPr>
          <p:cNvSpPr/>
          <p:nvPr/>
        </p:nvSpPr>
        <p:spPr>
          <a:xfrm>
            <a:off x="4694049" y="3021376"/>
            <a:ext cx="405105" cy="551164"/>
          </a:xfrm>
          <a:prstGeom prst="downArrow">
            <a:avLst/>
          </a:prstGeom>
          <a:solidFill>
            <a:srgbClr val="0F5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307F8-C018-964E-80B7-5CE84A7B5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9" t="18402" r="44418" b="77139"/>
          <a:stretch/>
        </p:blipFill>
        <p:spPr>
          <a:xfrm>
            <a:off x="5979125" y="2198394"/>
            <a:ext cx="1335567" cy="28997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8F07AAD-3F97-D94D-8C25-0258BB96B9D6}"/>
              </a:ext>
            </a:extLst>
          </p:cNvPr>
          <p:cNvSpPr/>
          <p:nvPr/>
        </p:nvSpPr>
        <p:spPr>
          <a:xfrm>
            <a:off x="1610900" y="1525916"/>
            <a:ext cx="3606226" cy="41810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7A45B7-A647-364E-A343-9942626ECA0C}"/>
              </a:ext>
            </a:extLst>
          </p:cNvPr>
          <p:cNvSpPr/>
          <p:nvPr/>
        </p:nvSpPr>
        <p:spPr>
          <a:xfrm>
            <a:off x="5257675" y="2843119"/>
            <a:ext cx="2812438" cy="227699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FECDC0-2A3B-EF47-9212-B561920840BC}"/>
              </a:ext>
            </a:extLst>
          </p:cNvPr>
          <p:cNvSpPr/>
          <p:nvPr/>
        </p:nvSpPr>
        <p:spPr>
          <a:xfrm>
            <a:off x="7969878" y="2002775"/>
            <a:ext cx="2389970" cy="2377282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B86F8B-BCCA-E646-A8C4-B2D6B7A4C321}"/>
              </a:ext>
            </a:extLst>
          </p:cNvPr>
          <p:cNvSpPr txBox="1"/>
          <p:nvPr/>
        </p:nvSpPr>
        <p:spPr>
          <a:xfrm>
            <a:off x="1507616" y="1225818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Pollution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7B720-3780-A646-855F-9A5148C1501B}"/>
              </a:ext>
            </a:extLst>
          </p:cNvPr>
          <p:cNvSpPr txBox="1"/>
          <p:nvPr/>
        </p:nvSpPr>
        <p:spPr>
          <a:xfrm>
            <a:off x="6700491" y="1770526"/>
            <a:ext cx="205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6">
                    <a:lumMod val="75000"/>
                  </a:schemeClr>
                </a:solidFill>
              </a:rPr>
              <a:t>Environmental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F3F21-7666-6B48-9BA3-E58A6E094894}"/>
              </a:ext>
            </a:extLst>
          </p:cNvPr>
          <p:cNvSpPr txBox="1"/>
          <p:nvPr/>
        </p:nvSpPr>
        <p:spPr>
          <a:xfrm>
            <a:off x="5281263" y="2519156"/>
            <a:ext cx="108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chemeClr val="accent1">
                    <a:lumMod val="75000"/>
                  </a:schemeClr>
                </a:solidFill>
              </a:rPr>
              <a:t>Taxa data</a:t>
            </a:r>
          </a:p>
        </p:txBody>
      </p:sp>
    </p:spTree>
    <p:extLst>
      <p:ext uri="{BB962C8B-B14F-4D97-AF65-F5344CB8AC3E}">
        <p14:creationId xmlns:p14="http://schemas.microsoft.com/office/powerpoint/2010/main" val="136703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BF32C188-E4D5-E34A-B646-BF86A28521F3}"/>
              </a:ext>
            </a:extLst>
          </p:cNvPr>
          <p:cNvSpPr/>
          <p:nvPr/>
        </p:nvSpPr>
        <p:spPr>
          <a:xfrm>
            <a:off x="2842080" y="2191310"/>
            <a:ext cx="796947" cy="5754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600EA4-3981-8944-8B0A-94E179338D69}"/>
              </a:ext>
            </a:extLst>
          </p:cNvPr>
          <p:cNvSpPr/>
          <p:nvPr/>
        </p:nvSpPr>
        <p:spPr>
          <a:xfrm>
            <a:off x="3006610" y="1126227"/>
            <a:ext cx="1085910" cy="9825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467D8E-5898-604B-8375-86F153C2998D}"/>
              </a:ext>
            </a:extLst>
          </p:cNvPr>
          <p:cNvSpPr/>
          <p:nvPr/>
        </p:nvSpPr>
        <p:spPr>
          <a:xfrm>
            <a:off x="1527048" y="1105878"/>
            <a:ext cx="975915" cy="1112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0682AC-A962-3A48-AF4A-7E27390322B2}"/>
              </a:ext>
            </a:extLst>
          </p:cNvPr>
          <p:cNvCxnSpPr>
            <a:cxnSpLocks/>
          </p:cNvCxnSpPr>
          <p:nvPr/>
        </p:nvCxnSpPr>
        <p:spPr>
          <a:xfrm flipV="1">
            <a:off x="3027364" y="3791209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8D3E70-B9E4-9749-9274-2B5699ECD029}"/>
              </a:ext>
            </a:extLst>
          </p:cNvPr>
          <p:cNvCxnSpPr>
            <a:cxnSpLocks/>
          </p:cNvCxnSpPr>
          <p:nvPr/>
        </p:nvCxnSpPr>
        <p:spPr>
          <a:xfrm>
            <a:off x="1430001" y="5463347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727FE4-CFE2-D743-A2DF-A349A1A75899}"/>
              </a:ext>
            </a:extLst>
          </p:cNvPr>
          <p:cNvCxnSpPr>
            <a:cxnSpLocks/>
          </p:cNvCxnSpPr>
          <p:nvPr/>
        </p:nvCxnSpPr>
        <p:spPr>
          <a:xfrm flipV="1">
            <a:off x="1430001" y="3546802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61E220A-54B1-0744-A291-C1EA30BCC0C0}"/>
              </a:ext>
            </a:extLst>
          </p:cNvPr>
          <p:cNvSpPr/>
          <p:nvPr/>
        </p:nvSpPr>
        <p:spPr>
          <a:xfrm>
            <a:off x="2905095" y="421183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0762C-DE3D-F649-B4AD-F41F1C1A7C3B}"/>
              </a:ext>
            </a:extLst>
          </p:cNvPr>
          <p:cNvSpPr/>
          <p:nvPr/>
        </p:nvSpPr>
        <p:spPr>
          <a:xfrm>
            <a:off x="2375445" y="461863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FAC27F-BDFA-594D-AF9D-E219C21C2196}"/>
              </a:ext>
            </a:extLst>
          </p:cNvPr>
          <p:cNvSpPr/>
          <p:nvPr/>
        </p:nvSpPr>
        <p:spPr>
          <a:xfrm>
            <a:off x="1961736" y="505505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93C09A-F676-1E43-8988-F347D553972A}"/>
              </a:ext>
            </a:extLst>
          </p:cNvPr>
          <p:cNvSpPr/>
          <p:nvPr/>
        </p:nvSpPr>
        <p:spPr>
          <a:xfrm>
            <a:off x="3194820" y="397787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41AD8B-BEF9-EB46-B771-4A04F7F52C08}"/>
              </a:ext>
            </a:extLst>
          </p:cNvPr>
          <p:cNvSpPr/>
          <p:nvPr/>
        </p:nvSpPr>
        <p:spPr>
          <a:xfrm>
            <a:off x="3486633" y="421183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0A73D5-A3ED-EC4A-AC93-CB9DD8B1631A}"/>
              </a:ext>
            </a:extLst>
          </p:cNvPr>
          <p:cNvSpPr/>
          <p:nvPr/>
        </p:nvSpPr>
        <p:spPr>
          <a:xfrm>
            <a:off x="1869952" y="464985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5B04E6-BA5E-B74A-8B32-AD0C77EA4268}"/>
              </a:ext>
            </a:extLst>
          </p:cNvPr>
          <p:cNvSpPr/>
          <p:nvPr/>
        </p:nvSpPr>
        <p:spPr>
          <a:xfrm>
            <a:off x="3683176" y="436657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E100A3-0F58-974F-88F4-CE0175C35861}"/>
              </a:ext>
            </a:extLst>
          </p:cNvPr>
          <p:cNvSpPr/>
          <p:nvPr/>
        </p:nvSpPr>
        <p:spPr>
          <a:xfrm>
            <a:off x="4092520" y="432040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96D5CF-117C-5C4C-B9F8-56DE55D2C0EC}"/>
              </a:ext>
            </a:extLst>
          </p:cNvPr>
          <p:cNvSpPr/>
          <p:nvPr/>
        </p:nvSpPr>
        <p:spPr>
          <a:xfrm>
            <a:off x="4358432" y="442197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37A734-2D2B-3A4D-B8BF-C605D1484285}"/>
              </a:ext>
            </a:extLst>
          </p:cNvPr>
          <p:cNvCxnSpPr/>
          <p:nvPr/>
        </p:nvCxnSpPr>
        <p:spPr>
          <a:xfrm flipV="1">
            <a:off x="1605285" y="4222299"/>
            <a:ext cx="1440997" cy="843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463E88-BDB5-CB4F-9724-99A00CFE5A89}"/>
              </a:ext>
            </a:extLst>
          </p:cNvPr>
          <p:cNvCxnSpPr>
            <a:cxnSpLocks/>
          </p:cNvCxnSpPr>
          <p:nvPr/>
        </p:nvCxnSpPr>
        <p:spPr>
          <a:xfrm>
            <a:off x="3020760" y="4220709"/>
            <a:ext cx="1589775" cy="2872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3AFF00-7913-6A4C-8ECC-0DDDF15BAE18}"/>
                  </a:ext>
                </a:extLst>
              </p:cNvPr>
              <p:cNvSpPr txBox="1"/>
              <p:nvPr/>
            </p:nvSpPr>
            <p:spPr>
              <a:xfrm>
                <a:off x="2489210" y="5494563"/>
                <a:ext cx="27102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Taxonomic distance |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taxa group 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63AFF00-7913-6A4C-8ECC-0DDDF15BA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10" y="5494563"/>
                <a:ext cx="2710229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6B1F0-B89F-654E-9AFD-12706626F625}"/>
                  </a:ext>
                </a:extLst>
              </p:cNvPr>
              <p:cNvSpPr txBox="1"/>
              <p:nvPr/>
            </p:nvSpPr>
            <p:spPr>
              <a:xfrm>
                <a:off x="1430001" y="3406556"/>
                <a:ext cx="21714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/>
                  <a:t>Stress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level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|</a:t>
                </a:r>
                <a:r>
                  <a:rPr lang="zh-CN" altLang="en-US" sz="1200" b="1" dirty="0"/>
                  <a:t> </a:t>
                </a:r>
                <a:r>
                  <a:rPr lang="en-US" altLang="zh-CN" sz="1200" b="1" dirty="0"/>
                  <a:t>taxa group 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D6B1F0-B89F-654E-9AFD-12706626F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01" y="3406556"/>
                <a:ext cx="2171492" cy="276999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2E1225-4D3C-2B4B-AB96-5920169E4BFF}"/>
              </a:ext>
            </a:extLst>
          </p:cNvPr>
          <p:cNvCxnSpPr>
            <a:cxnSpLocks/>
          </p:cNvCxnSpPr>
          <p:nvPr/>
        </p:nvCxnSpPr>
        <p:spPr>
          <a:xfrm>
            <a:off x="1377456" y="2796951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8F1E00-CE9A-E143-A431-D6063ADF203B}"/>
              </a:ext>
            </a:extLst>
          </p:cNvPr>
          <p:cNvCxnSpPr>
            <a:cxnSpLocks/>
          </p:cNvCxnSpPr>
          <p:nvPr/>
        </p:nvCxnSpPr>
        <p:spPr>
          <a:xfrm flipV="1">
            <a:off x="1377456" y="880406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4DDB169-0472-5941-B6B3-8DDDB4E28440}"/>
              </a:ext>
            </a:extLst>
          </p:cNvPr>
          <p:cNvSpPr/>
          <p:nvPr/>
        </p:nvSpPr>
        <p:spPr>
          <a:xfrm>
            <a:off x="1869521" y="121389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F254D6-F1EF-8147-8D15-513035FF42E3}"/>
              </a:ext>
            </a:extLst>
          </p:cNvPr>
          <p:cNvSpPr/>
          <p:nvPr/>
        </p:nvSpPr>
        <p:spPr>
          <a:xfrm>
            <a:off x="2013789" y="149708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4E7D3A-8AFC-A84F-95B4-D9CC40FE0FEF}"/>
              </a:ext>
            </a:extLst>
          </p:cNvPr>
          <p:cNvSpPr/>
          <p:nvPr/>
        </p:nvSpPr>
        <p:spPr>
          <a:xfrm>
            <a:off x="1840988" y="166234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62A18E-F629-4547-8305-0A608269628B}"/>
              </a:ext>
            </a:extLst>
          </p:cNvPr>
          <p:cNvSpPr/>
          <p:nvPr/>
        </p:nvSpPr>
        <p:spPr>
          <a:xfrm>
            <a:off x="3142275" y="131148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A71E26-2A5D-A048-97E4-5897E9E0B00C}"/>
              </a:ext>
            </a:extLst>
          </p:cNvPr>
          <p:cNvSpPr/>
          <p:nvPr/>
        </p:nvSpPr>
        <p:spPr>
          <a:xfrm>
            <a:off x="3240893" y="155378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6EC207-3564-6841-AD6C-1A2EEE3A9102}"/>
              </a:ext>
            </a:extLst>
          </p:cNvPr>
          <p:cNvSpPr/>
          <p:nvPr/>
        </p:nvSpPr>
        <p:spPr>
          <a:xfrm>
            <a:off x="1735813" y="147249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BEFFF0-334F-D642-B63E-7BF35B103648}"/>
              </a:ext>
            </a:extLst>
          </p:cNvPr>
          <p:cNvSpPr/>
          <p:nvPr/>
        </p:nvSpPr>
        <p:spPr>
          <a:xfrm>
            <a:off x="3385035" y="140188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EF227A-07BB-B349-88AF-4D4DB4A1D4DD}"/>
              </a:ext>
            </a:extLst>
          </p:cNvPr>
          <p:cNvSpPr/>
          <p:nvPr/>
        </p:nvSpPr>
        <p:spPr>
          <a:xfrm>
            <a:off x="3473612" y="162563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FA3DD0-225B-0346-8841-3C3DDC0698DB}"/>
              </a:ext>
            </a:extLst>
          </p:cNvPr>
          <p:cNvSpPr/>
          <p:nvPr/>
        </p:nvSpPr>
        <p:spPr>
          <a:xfrm>
            <a:off x="3537432" y="173463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EFA9DD-9CB8-B642-B6E9-658F77FC2E35}"/>
              </a:ext>
            </a:extLst>
          </p:cNvPr>
          <p:cNvSpPr txBox="1"/>
          <p:nvPr/>
        </p:nvSpPr>
        <p:spPr>
          <a:xfrm>
            <a:off x="1331084" y="724521"/>
            <a:ext cx="2305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Taxonomic factor 2|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reference sites</a:t>
            </a:r>
            <a:endParaRPr lang="en-CN" sz="1000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34967D-3589-B14C-BB02-A07B8D4F080D}"/>
              </a:ext>
            </a:extLst>
          </p:cNvPr>
          <p:cNvSpPr/>
          <p:nvPr/>
        </p:nvSpPr>
        <p:spPr>
          <a:xfrm>
            <a:off x="3356111" y="168753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2364A7-BD9A-5F46-BF85-61B431974196}"/>
              </a:ext>
            </a:extLst>
          </p:cNvPr>
          <p:cNvSpPr/>
          <p:nvPr/>
        </p:nvSpPr>
        <p:spPr>
          <a:xfrm>
            <a:off x="3617155" y="150605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D80586-AB2E-6341-8567-FEB1F91534E4}"/>
              </a:ext>
            </a:extLst>
          </p:cNvPr>
          <p:cNvSpPr/>
          <p:nvPr/>
        </p:nvSpPr>
        <p:spPr>
          <a:xfrm>
            <a:off x="3742727" y="186459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A6C5C7-9578-D849-94AF-3F5AC9578952}"/>
              </a:ext>
            </a:extLst>
          </p:cNvPr>
          <p:cNvSpPr/>
          <p:nvPr/>
        </p:nvSpPr>
        <p:spPr>
          <a:xfrm>
            <a:off x="3812096" y="158426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2CF295-F615-A745-AACE-0E8CF4F36510}"/>
              </a:ext>
            </a:extLst>
          </p:cNvPr>
          <p:cNvSpPr/>
          <p:nvPr/>
        </p:nvSpPr>
        <p:spPr>
          <a:xfrm>
            <a:off x="3913694" y="168690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CB8AEC-3E62-7E42-BA5A-46E94DD8E03C}"/>
              </a:ext>
            </a:extLst>
          </p:cNvPr>
          <p:cNvSpPr/>
          <p:nvPr/>
        </p:nvSpPr>
        <p:spPr>
          <a:xfrm>
            <a:off x="2963544" y="232898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DE1866F-7D81-6F4C-B0BD-2C0C1F140885}"/>
              </a:ext>
            </a:extLst>
          </p:cNvPr>
          <p:cNvSpPr/>
          <p:nvPr/>
        </p:nvSpPr>
        <p:spPr>
          <a:xfrm>
            <a:off x="3027364" y="243798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3FD71E-5A7C-EB47-B7FE-68647DCF8FBC}"/>
              </a:ext>
            </a:extLst>
          </p:cNvPr>
          <p:cNvSpPr/>
          <p:nvPr/>
        </p:nvSpPr>
        <p:spPr>
          <a:xfrm>
            <a:off x="3232659" y="256794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85E8FA-97BD-DD4C-9D73-C8AAB47FB50A}"/>
              </a:ext>
            </a:extLst>
          </p:cNvPr>
          <p:cNvSpPr/>
          <p:nvPr/>
        </p:nvSpPr>
        <p:spPr>
          <a:xfrm>
            <a:off x="3459836" y="233520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ABAB4CC-8746-E04E-BF47-2225CD227962}"/>
              </a:ext>
            </a:extLst>
          </p:cNvPr>
          <p:cNvSpPr/>
          <p:nvPr/>
        </p:nvSpPr>
        <p:spPr>
          <a:xfrm>
            <a:off x="3287035" y="250045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CDA8774-EF13-DD41-8AC5-546088DB3726}"/>
              </a:ext>
            </a:extLst>
          </p:cNvPr>
          <p:cNvSpPr/>
          <p:nvPr/>
        </p:nvSpPr>
        <p:spPr>
          <a:xfrm>
            <a:off x="3181860" y="231061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D96D79F-96EB-F44E-966C-04C5A89D1BE4}"/>
              </a:ext>
            </a:extLst>
          </p:cNvPr>
          <p:cNvSpPr/>
          <p:nvPr/>
        </p:nvSpPr>
        <p:spPr>
          <a:xfrm>
            <a:off x="1818722" y="179470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6768CAC-E14F-D04C-8114-001B596C56DB}"/>
              </a:ext>
            </a:extLst>
          </p:cNvPr>
          <p:cNvSpPr/>
          <p:nvPr/>
        </p:nvSpPr>
        <p:spPr>
          <a:xfrm>
            <a:off x="1882542" y="19037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4E41DF-A36F-F14A-AD50-2FEB05CA2865}"/>
              </a:ext>
            </a:extLst>
          </p:cNvPr>
          <p:cNvSpPr/>
          <p:nvPr/>
        </p:nvSpPr>
        <p:spPr>
          <a:xfrm>
            <a:off x="2158268" y="204238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4B50AAF-2D88-7649-9D57-994B7AF301DF}"/>
              </a:ext>
            </a:extLst>
          </p:cNvPr>
          <p:cNvSpPr/>
          <p:nvPr/>
        </p:nvSpPr>
        <p:spPr>
          <a:xfrm>
            <a:off x="2266249" y="161617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929286-3B2B-6047-A2C6-F6EAD9B20E59}"/>
                  </a:ext>
                </a:extLst>
              </p:cNvPr>
              <p:cNvSpPr txBox="1"/>
              <p:nvPr/>
            </p:nvSpPr>
            <p:spPr>
              <a:xfrm>
                <a:off x="1364175" y="2136626"/>
                <a:ext cx="53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929286-3B2B-6047-A2C6-F6EAD9B20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175" y="2136626"/>
                <a:ext cx="536494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49F48F-11B7-C44B-96F2-18A4BE00DEB0}"/>
                  </a:ext>
                </a:extLst>
              </p:cNvPr>
              <p:cNvSpPr txBox="1"/>
              <p:nvPr/>
            </p:nvSpPr>
            <p:spPr>
              <a:xfrm>
                <a:off x="3847574" y="1010103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49F48F-11B7-C44B-96F2-18A4BE00D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74" y="1010103"/>
                <a:ext cx="52585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CFECB0F-4121-8A40-89FB-52B7CF5CADC4}"/>
                  </a:ext>
                </a:extLst>
              </p:cNvPr>
              <p:cNvSpPr txBox="1"/>
              <p:nvPr/>
            </p:nvSpPr>
            <p:spPr>
              <a:xfrm>
                <a:off x="2426244" y="2542951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CFECB0F-4121-8A40-89FB-52B7CF5CA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244" y="2542951"/>
                <a:ext cx="52585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BD2BE239-F7F7-9A49-BC5B-F4B04C5B7E04}"/>
              </a:ext>
            </a:extLst>
          </p:cNvPr>
          <p:cNvSpPr txBox="1"/>
          <p:nvPr/>
        </p:nvSpPr>
        <p:spPr>
          <a:xfrm>
            <a:off x="2863054" y="2811927"/>
            <a:ext cx="2305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Taxonomic factor 1|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reference sites</a:t>
            </a:r>
            <a:endParaRPr lang="en-CN" sz="1000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4737AB-8DEA-6A4D-AD40-4022E2761370}"/>
              </a:ext>
            </a:extLst>
          </p:cNvPr>
          <p:cNvCxnSpPr>
            <a:cxnSpLocks/>
          </p:cNvCxnSpPr>
          <p:nvPr/>
        </p:nvCxnSpPr>
        <p:spPr>
          <a:xfrm flipH="1">
            <a:off x="5753740" y="2632432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F38E172-C440-6F4B-AC12-9B26E6DB67FF}"/>
              </a:ext>
            </a:extLst>
          </p:cNvPr>
          <p:cNvSpPr txBox="1"/>
          <p:nvPr/>
        </p:nvSpPr>
        <p:spPr>
          <a:xfrm>
            <a:off x="6221182" y="2683076"/>
            <a:ext cx="2797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Sediment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contamination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level</a:t>
            </a:r>
            <a:endParaRPr lang="en-CN" sz="10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39F57F7-042F-E74E-8437-4CC6270A1DB7}"/>
              </a:ext>
            </a:extLst>
          </p:cNvPr>
          <p:cNvCxnSpPr>
            <a:cxnSpLocks/>
          </p:cNvCxnSpPr>
          <p:nvPr/>
        </p:nvCxnSpPr>
        <p:spPr>
          <a:xfrm>
            <a:off x="5853674" y="1410571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2A1B1A9-E552-E64A-92AF-67E5BCBCF1F6}"/>
              </a:ext>
            </a:extLst>
          </p:cNvPr>
          <p:cNvSpPr txBox="1"/>
          <p:nvPr/>
        </p:nvSpPr>
        <p:spPr>
          <a:xfrm>
            <a:off x="5853674" y="1312441"/>
            <a:ext cx="2221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Probability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density</a:t>
            </a:r>
            <a:endParaRPr lang="en-CN" sz="10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562CED6-32AF-5644-858D-6CE6BD5E7B57}"/>
              </a:ext>
            </a:extLst>
          </p:cNvPr>
          <p:cNvCxnSpPr>
            <a:cxnSpLocks/>
          </p:cNvCxnSpPr>
          <p:nvPr/>
        </p:nvCxnSpPr>
        <p:spPr>
          <a:xfrm flipH="1">
            <a:off x="5820557" y="5530384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52B3F56-16B5-7F40-9300-81BF5EB52032}"/>
              </a:ext>
            </a:extLst>
          </p:cNvPr>
          <p:cNvSpPr txBox="1"/>
          <p:nvPr/>
        </p:nvSpPr>
        <p:spPr>
          <a:xfrm>
            <a:off x="6162817" y="5540391"/>
            <a:ext cx="2797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Taxonomic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structure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measurement</a:t>
            </a:r>
            <a:endParaRPr lang="en-CN" sz="1000" b="1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84A86E-2A03-494F-89A3-0A08D6C388C5}"/>
              </a:ext>
            </a:extLst>
          </p:cNvPr>
          <p:cNvCxnSpPr>
            <a:cxnSpLocks/>
          </p:cNvCxnSpPr>
          <p:nvPr/>
        </p:nvCxnSpPr>
        <p:spPr>
          <a:xfrm>
            <a:off x="5920491" y="4308523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3F90CF6-E4B5-744D-9A9D-AF180FD36776}"/>
              </a:ext>
            </a:extLst>
          </p:cNvPr>
          <p:cNvSpPr txBox="1"/>
          <p:nvPr/>
        </p:nvSpPr>
        <p:spPr>
          <a:xfrm>
            <a:off x="5938481" y="4269054"/>
            <a:ext cx="2221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Probability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of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degraded</a:t>
            </a:r>
            <a:endParaRPr lang="en-CN" sz="1000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6C5D26D-4227-AE45-BE2F-271E60F096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61" t="10334" r="2405" b="15307"/>
          <a:stretch/>
        </p:blipFill>
        <p:spPr>
          <a:xfrm>
            <a:off x="5968525" y="1825728"/>
            <a:ext cx="1843546" cy="7757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C03E9A5-D152-B44F-9B07-AD31E69533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61" t="11194" r="2182" b="14049"/>
          <a:stretch/>
        </p:blipFill>
        <p:spPr>
          <a:xfrm>
            <a:off x="5967715" y="4684479"/>
            <a:ext cx="1973637" cy="8105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95F8CF0-977E-C748-B3BE-AA87FE5F62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728" t="10486" r="2273" b="13342"/>
          <a:stretch/>
        </p:blipFill>
        <p:spPr>
          <a:xfrm>
            <a:off x="8725347" y="3333980"/>
            <a:ext cx="1994768" cy="84283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9A2963E-AABF-DC4F-AE7C-2DA7EA74014D}"/>
              </a:ext>
            </a:extLst>
          </p:cNvPr>
          <p:cNvCxnSpPr>
            <a:cxnSpLocks/>
          </p:cNvCxnSpPr>
          <p:nvPr/>
        </p:nvCxnSpPr>
        <p:spPr>
          <a:xfrm flipH="1">
            <a:off x="8612151" y="4216324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CAB6A30-9D70-7649-B9C0-D91BC39B4C35}"/>
              </a:ext>
            </a:extLst>
          </p:cNvPr>
          <p:cNvSpPr txBox="1"/>
          <p:nvPr/>
        </p:nvSpPr>
        <p:spPr>
          <a:xfrm>
            <a:off x="9079593" y="4266968"/>
            <a:ext cx="27972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Sediment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contamination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level</a:t>
            </a:r>
            <a:endParaRPr lang="en-CN" sz="1000" b="1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CD7C0E2-868C-724B-ACB2-23D463821618}"/>
              </a:ext>
            </a:extLst>
          </p:cNvPr>
          <p:cNvCxnSpPr>
            <a:cxnSpLocks/>
          </p:cNvCxnSpPr>
          <p:nvPr/>
        </p:nvCxnSpPr>
        <p:spPr>
          <a:xfrm>
            <a:off x="8712085" y="2994463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3B67915-3B87-0E40-8AC0-4C1D2EBC3C94}"/>
              </a:ext>
            </a:extLst>
          </p:cNvPr>
          <p:cNvSpPr txBox="1"/>
          <p:nvPr/>
        </p:nvSpPr>
        <p:spPr>
          <a:xfrm>
            <a:off x="8712085" y="2896333"/>
            <a:ext cx="2221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Probability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density</a:t>
            </a:r>
            <a:endParaRPr lang="en-CN" sz="1000" b="1" dirty="0"/>
          </a:p>
        </p:txBody>
      </p:sp>
    </p:spTree>
    <p:extLst>
      <p:ext uri="{BB962C8B-B14F-4D97-AF65-F5344CB8AC3E}">
        <p14:creationId xmlns:p14="http://schemas.microsoft.com/office/powerpoint/2010/main" val="51644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CEA46D-4E3D-FC45-AE2B-3CF1A4C120CC}"/>
              </a:ext>
            </a:extLst>
          </p:cNvPr>
          <p:cNvCxnSpPr>
            <a:cxnSpLocks/>
          </p:cNvCxnSpPr>
          <p:nvPr/>
        </p:nvCxnSpPr>
        <p:spPr>
          <a:xfrm flipV="1">
            <a:off x="8903414" y="1382562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ED123-6C7B-9348-9F30-5B385BAC8F44}"/>
              </a:ext>
            </a:extLst>
          </p:cNvPr>
          <p:cNvCxnSpPr>
            <a:cxnSpLocks/>
          </p:cNvCxnSpPr>
          <p:nvPr/>
        </p:nvCxnSpPr>
        <p:spPr>
          <a:xfrm>
            <a:off x="7306051" y="3054700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8F3096-4127-BD47-BD55-E0665B7524D1}"/>
              </a:ext>
            </a:extLst>
          </p:cNvPr>
          <p:cNvCxnSpPr>
            <a:cxnSpLocks/>
          </p:cNvCxnSpPr>
          <p:nvPr/>
        </p:nvCxnSpPr>
        <p:spPr>
          <a:xfrm flipV="1">
            <a:off x="7306051" y="1138155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8D5E84D-9602-B146-BE14-909867013B68}"/>
              </a:ext>
            </a:extLst>
          </p:cNvPr>
          <p:cNvSpPr/>
          <p:nvPr/>
        </p:nvSpPr>
        <p:spPr>
          <a:xfrm>
            <a:off x="8781145" y="180318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15DAD8-C2FF-E747-B7A6-6BEAEB153F5D}"/>
              </a:ext>
            </a:extLst>
          </p:cNvPr>
          <p:cNvSpPr/>
          <p:nvPr/>
        </p:nvSpPr>
        <p:spPr>
          <a:xfrm>
            <a:off x="8251495" y="220999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32AB1B-068E-EB45-873F-F46EE316B90F}"/>
              </a:ext>
            </a:extLst>
          </p:cNvPr>
          <p:cNvSpPr/>
          <p:nvPr/>
        </p:nvSpPr>
        <p:spPr>
          <a:xfrm>
            <a:off x="7837786" y="264640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5CD475-0FA0-E540-ADDE-4CBA3E19B6E5}"/>
              </a:ext>
            </a:extLst>
          </p:cNvPr>
          <p:cNvSpPr/>
          <p:nvPr/>
        </p:nvSpPr>
        <p:spPr>
          <a:xfrm>
            <a:off x="9070870" y="156923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06E727-0CBA-8645-ABF1-A542D07516A1}"/>
              </a:ext>
            </a:extLst>
          </p:cNvPr>
          <p:cNvSpPr/>
          <p:nvPr/>
        </p:nvSpPr>
        <p:spPr>
          <a:xfrm>
            <a:off x="9362683" y="180318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3A0001-C320-8D40-BA85-EA325326BDAD}"/>
              </a:ext>
            </a:extLst>
          </p:cNvPr>
          <p:cNvSpPr/>
          <p:nvPr/>
        </p:nvSpPr>
        <p:spPr>
          <a:xfrm>
            <a:off x="7746002" y="224120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BA3C2C-A1FD-0249-8678-D964C31F6BD5}"/>
              </a:ext>
            </a:extLst>
          </p:cNvPr>
          <p:cNvSpPr/>
          <p:nvPr/>
        </p:nvSpPr>
        <p:spPr>
          <a:xfrm>
            <a:off x="9559226" y="195792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66E3D3-A371-FD4F-9ED4-31384CB9CEB1}"/>
              </a:ext>
            </a:extLst>
          </p:cNvPr>
          <p:cNvSpPr/>
          <p:nvPr/>
        </p:nvSpPr>
        <p:spPr>
          <a:xfrm>
            <a:off x="9968570" y="191176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4261D6-8CF9-3B47-88CA-8AD5ADBB863E}"/>
              </a:ext>
            </a:extLst>
          </p:cNvPr>
          <p:cNvSpPr/>
          <p:nvPr/>
        </p:nvSpPr>
        <p:spPr>
          <a:xfrm>
            <a:off x="10234482" y="201333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61C57-549F-CE42-8E68-501C9EFA97FB}"/>
              </a:ext>
            </a:extLst>
          </p:cNvPr>
          <p:cNvCxnSpPr/>
          <p:nvPr/>
        </p:nvCxnSpPr>
        <p:spPr>
          <a:xfrm flipV="1">
            <a:off x="7481335" y="1813652"/>
            <a:ext cx="1440997" cy="843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3DE22-DF0B-594F-A91B-69EB61327747}"/>
              </a:ext>
            </a:extLst>
          </p:cNvPr>
          <p:cNvCxnSpPr>
            <a:cxnSpLocks/>
          </p:cNvCxnSpPr>
          <p:nvPr/>
        </p:nvCxnSpPr>
        <p:spPr>
          <a:xfrm>
            <a:off x="8896810" y="1820608"/>
            <a:ext cx="1589775" cy="2872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E03F38-156E-7E43-B014-4CCD7C0CE68F}"/>
              </a:ext>
            </a:extLst>
          </p:cNvPr>
          <p:cNvSpPr txBox="1"/>
          <p:nvPr/>
        </p:nvSpPr>
        <p:spPr>
          <a:xfrm>
            <a:off x="7312168" y="971685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2BA12-3DF8-CF4B-8D70-1963315F5E39}"/>
                  </a:ext>
                </a:extLst>
              </p:cNvPr>
              <p:cNvSpPr txBox="1"/>
              <p:nvPr/>
            </p:nvSpPr>
            <p:spPr>
              <a:xfrm>
                <a:off x="7204048" y="3065854"/>
                <a:ext cx="4185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Stress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level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|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environmental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condition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2BA12-3DF8-CF4B-8D70-1963315F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48" y="3065854"/>
                <a:ext cx="4185954" cy="369332"/>
              </a:xfrm>
              <a:prstGeom prst="rect">
                <a:avLst/>
              </a:prstGeom>
              <a:blipFill>
                <a:blip r:embed="rId2"/>
                <a:stretch>
                  <a:fillRect l="-1212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C4E8A6-34E3-A44C-BABA-9A9AD2BFAD2F}"/>
              </a:ext>
            </a:extLst>
          </p:cNvPr>
          <p:cNvCxnSpPr>
            <a:cxnSpLocks/>
          </p:cNvCxnSpPr>
          <p:nvPr/>
        </p:nvCxnSpPr>
        <p:spPr>
          <a:xfrm flipV="1">
            <a:off x="8899509" y="4153519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CC0057-AB68-594B-A9CE-B5C562F4216F}"/>
              </a:ext>
            </a:extLst>
          </p:cNvPr>
          <p:cNvCxnSpPr>
            <a:cxnSpLocks/>
          </p:cNvCxnSpPr>
          <p:nvPr/>
        </p:nvCxnSpPr>
        <p:spPr>
          <a:xfrm>
            <a:off x="7302146" y="5825657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8B03BD-802C-B84D-A6F1-62D503BE6276}"/>
              </a:ext>
            </a:extLst>
          </p:cNvPr>
          <p:cNvCxnSpPr>
            <a:cxnSpLocks/>
          </p:cNvCxnSpPr>
          <p:nvPr/>
        </p:nvCxnSpPr>
        <p:spPr>
          <a:xfrm flipV="1">
            <a:off x="7302146" y="3909112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DF58B2D-D295-254E-9806-6569FB3E9B52}"/>
              </a:ext>
            </a:extLst>
          </p:cNvPr>
          <p:cNvSpPr/>
          <p:nvPr/>
        </p:nvSpPr>
        <p:spPr>
          <a:xfrm>
            <a:off x="8675642" y="518037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B47A6-A51C-9C49-8231-53C5A5ABC2A2}"/>
              </a:ext>
            </a:extLst>
          </p:cNvPr>
          <p:cNvSpPr/>
          <p:nvPr/>
        </p:nvSpPr>
        <p:spPr>
          <a:xfrm>
            <a:off x="8247590" y="498094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4DBEC7-69AB-F440-B54F-3FF3CF540CED}"/>
              </a:ext>
            </a:extLst>
          </p:cNvPr>
          <p:cNvSpPr/>
          <p:nvPr/>
        </p:nvSpPr>
        <p:spPr>
          <a:xfrm>
            <a:off x="8574044" y="503566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5544DB-F422-BC4F-8C63-8B7F16D0D6ED}"/>
              </a:ext>
            </a:extLst>
          </p:cNvPr>
          <p:cNvSpPr/>
          <p:nvPr/>
        </p:nvSpPr>
        <p:spPr>
          <a:xfrm>
            <a:off x="9016166" y="459171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88BC48-B901-0346-AD5F-B32C03E21B87}"/>
              </a:ext>
            </a:extLst>
          </p:cNvPr>
          <p:cNvSpPr/>
          <p:nvPr/>
        </p:nvSpPr>
        <p:spPr>
          <a:xfrm>
            <a:off x="9213034" y="433800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C59754-5AB8-814C-8CED-34AD7E4A33C4}"/>
              </a:ext>
            </a:extLst>
          </p:cNvPr>
          <p:cNvSpPr/>
          <p:nvPr/>
        </p:nvSpPr>
        <p:spPr>
          <a:xfrm>
            <a:off x="7742097" y="501216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ED2FD-5F8F-4744-9C59-487272F8182C}"/>
              </a:ext>
            </a:extLst>
          </p:cNvPr>
          <p:cNvSpPr/>
          <p:nvPr/>
        </p:nvSpPr>
        <p:spPr>
          <a:xfrm>
            <a:off x="9409577" y="449274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62F36C-03F4-B946-880F-7056A870F20A}"/>
              </a:ext>
            </a:extLst>
          </p:cNvPr>
          <p:cNvSpPr/>
          <p:nvPr/>
        </p:nvSpPr>
        <p:spPr>
          <a:xfrm>
            <a:off x="9818921" y="444658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0AE4D-8B59-B844-9A40-F4D0B6E8F1B0}"/>
              </a:ext>
            </a:extLst>
          </p:cNvPr>
          <p:cNvSpPr/>
          <p:nvPr/>
        </p:nvSpPr>
        <p:spPr>
          <a:xfrm>
            <a:off x="10084833" y="454814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5AB015-9297-CC45-8F72-B3C4465CBB65}"/>
              </a:ext>
            </a:extLst>
          </p:cNvPr>
          <p:cNvCxnSpPr>
            <a:cxnSpLocks/>
          </p:cNvCxnSpPr>
          <p:nvPr/>
        </p:nvCxnSpPr>
        <p:spPr>
          <a:xfrm>
            <a:off x="7696261" y="4927720"/>
            <a:ext cx="1182577" cy="334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C68FB6-CD6F-A440-87FD-ED73C337947F}"/>
              </a:ext>
            </a:extLst>
          </p:cNvPr>
          <p:cNvCxnSpPr>
            <a:cxnSpLocks/>
          </p:cNvCxnSpPr>
          <p:nvPr/>
        </p:nvCxnSpPr>
        <p:spPr>
          <a:xfrm flipV="1">
            <a:off x="8898913" y="4377191"/>
            <a:ext cx="1206519" cy="884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39993E-B615-954D-AFEA-6936BEF5E899}"/>
              </a:ext>
            </a:extLst>
          </p:cNvPr>
          <p:cNvSpPr txBox="1"/>
          <p:nvPr/>
        </p:nvSpPr>
        <p:spPr>
          <a:xfrm>
            <a:off x="7274416" y="3740725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D0B32-713A-3442-9616-1042CBA2B33A}"/>
                  </a:ext>
                </a:extLst>
              </p:cNvPr>
              <p:cNvSpPr txBox="1"/>
              <p:nvPr/>
            </p:nvSpPr>
            <p:spPr>
              <a:xfrm>
                <a:off x="7222102" y="5854426"/>
                <a:ext cx="411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Environmental condition|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stress level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D0B32-713A-3442-9616-1042CBA2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02" y="5854426"/>
                <a:ext cx="4111254" cy="369332"/>
              </a:xfrm>
              <a:prstGeom prst="rect">
                <a:avLst/>
              </a:prstGeom>
              <a:blipFill>
                <a:blip r:embed="rId3"/>
                <a:stretch>
                  <a:fillRect l="-1231"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FCB8E-BB48-9C47-873D-96DF82968C68}"/>
              </a:ext>
            </a:extLst>
          </p:cNvPr>
          <p:cNvCxnSpPr>
            <a:cxnSpLocks/>
          </p:cNvCxnSpPr>
          <p:nvPr/>
        </p:nvCxnSpPr>
        <p:spPr>
          <a:xfrm>
            <a:off x="1984413" y="4178873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5E097D-709C-5142-81BF-97B438072A46}"/>
              </a:ext>
            </a:extLst>
          </p:cNvPr>
          <p:cNvCxnSpPr>
            <a:cxnSpLocks/>
          </p:cNvCxnSpPr>
          <p:nvPr/>
        </p:nvCxnSpPr>
        <p:spPr>
          <a:xfrm flipV="1">
            <a:off x="1984413" y="226232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EFE397F2-AD71-7A45-9DF2-068A707EB8A3}"/>
              </a:ext>
            </a:extLst>
          </p:cNvPr>
          <p:cNvSpPr/>
          <p:nvPr/>
        </p:nvSpPr>
        <p:spPr>
          <a:xfrm>
            <a:off x="3357909" y="353359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AF75988-30B2-7E4D-9291-B5EB72BECC0B}"/>
              </a:ext>
            </a:extLst>
          </p:cNvPr>
          <p:cNvSpPr/>
          <p:nvPr/>
        </p:nvSpPr>
        <p:spPr>
          <a:xfrm>
            <a:off x="2929857" y="33341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2C5A85F-220E-6344-961B-3C99ADCCAFCC}"/>
              </a:ext>
            </a:extLst>
          </p:cNvPr>
          <p:cNvSpPr/>
          <p:nvPr/>
        </p:nvSpPr>
        <p:spPr>
          <a:xfrm>
            <a:off x="3256311" y="338888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5BD00C4-76AF-394B-983B-AA5DAB87154D}"/>
              </a:ext>
            </a:extLst>
          </p:cNvPr>
          <p:cNvSpPr/>
          <p:nvPr/>
        </p:nvSpPr>
        <p:spPr>
          <a:xfrm>
            <a:off x="3698433" y="294493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E0B301-1265-B249-9D0B-EB4F7A61C056}"/>
              </a:ext>
            </a:extLst>
          </p:cNvPr>
          <p:cNvSpPr/>
          <p:nvPr/>
        </p:nvSpPr>
        <p:spPr>
          <a:xfrm>
            <a:off x="3895301" y="269122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BABCEFB-B902-0141-B8AC-0BC3331F0AE2}"/>
              </a:ext>
            </a:extLst>
          </p:cNvPr>
          <p:cNvSpPr/>
          <p:nvPr/>
        </p:nvSpPr>
        <p:spPr>
          <a:xfrm>
            <a:off x="2424364" y="336537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E68BE00-EF2A-1D47-9CF5-FFDE8383ADB7}"/>
              </a:ext>
            </a:extLst>
          </p:cNvPr>
          <p:cNvSpPr/>
          <p:nvPr/>
        </p:nvSpPr>
        <p:spPr>
          <a:xfrm>
            <a:off x="4091844" y="28459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2A4A3C9-0BC6-2245-ADB0-A89C6F52419D}"/>
              </a:ext>
            </a:extLst>
          </p:cNvPr>
          <p:cNvSpPr/>
          <p:nvPr/>
        </p:nvSpPr>
        <p:spPr>
          <a:xfrm>
            <a:off x="4501188" y="279979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09BE0B7-3D42-BB46-858F-C54108FD1976}"/>
              </a:ext>
            </a:extLst>
          </p:cNvPr>
          <p:cNvSpPr/>
          <p:nvPr/>
        </p:nvSpPr>
        <p:spPr>
          <a:xfrm>
            <a:off x="4767100" y="290136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1D16914-0136-4D4B-A6C4-6F87709E1019}"/>
              </a:ext>
            </a:extLst>
          </p:cNvPr>
          <p:cNvCxnSpPr>
            <a:cxnSpLocks/>
          </p:cNvCxnSpPr>
          <p:nvPr/>
        </p:nvCxnSpPr>
        <p:spPr>
          <a:xfrm flipV="1">
            <a:off x="2054045" y="3107322"/>
            <a:ext cx="2982557" cy="1112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99D23B5-A312-A34A-842D-DB22901A9A4E}"/>
              </a:ext>
            </a:extLst>
          </p:cNvPr>
          <p:cNvSpPr txBox="1"/>
          <p:nvPr/>
        </p:nvSpPr>
        <p:spPr>
          <a:xfrm>
            <a:off x="1954013" y="2069716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7AF987B-6B54-2A49-899E-58B0F9E2E86F}"/>
              </a:ext>
            </a:extLst>
          </p:cNvPr>
          <p:cNvSpPr txBox="1"/>
          <p:nvPr/>
        </p:nvSpPr>
        <p:spPr>
          <a:xfrm>
            <a:off x="1826651" y="4219834"/>
            <a:ext cx="404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Stress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b="1" dirty="0"/>
              <a:t> </a:t>
            </a:r>
            <a:r>
              <a:rPr lang="en-US" altLang="zh-CN" b="1" dirty="0"/>
              <a:t>|All environmental condition</a:t>
            </a:r>
            <a:endParaRPr lang="en-CN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836EF41-20DD-D944-A04C-6CE051158D48}"/>
              </a:ext>
            </a:extLst>
          </p:cNvPr>
          <p:cNvSpPr/>
          <p:nvPr/>
        </p:nvSpPr>
        <p:spPr>
          <a:xfrm>
            <a:off x="2606869" y="318784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D39120C-F90B-3245-8325-84A9BA677095}"/>
              </a:ext>
            </a:extLst>
          </p:cNvPr>
          <p:cNvSpPr/>
          <p:nvPr/>
        </p:nvSpPr>
        <p:spPr>
          <a:xfrm>
            <a:off x="2803737" y="293413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757B79-B249-8F40-B633-A0367E92FDE6}"/>
              </a:ext>
            </a:extLst>
          </p:cNvPr>
          <p:cNvSpPr/>
          <p:nvPr/>
        </p:nvSpPr>
        <p:spPr>
          <a:xfrm>
            <a:off x="3000280" y="308887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202C2E-715D-AB42-A09F-6BBC5A90E515}"/>
              </a:ext>
            </a:extLst>
          </p:cNvPr>
          <p:cNvSpPr/>
          <p:nvPr/>
        </p:nvSpPr>
        <p:spPr>
          <a:xfrm>
            <a:off x="3409624" y="304271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0915399-8EC5-2645-B941-6B1787C46EC8}"/>
              </a:ext>
            </a:extLst>
          </p:cNvPr>
          <p:cNvSpPr/>
          <p:nvPr/>
        </p:nvSpPr>
        <p:spPr>
          <a:xfrm>
            <a:off x="3675536" y="314427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BF793B5-92B6-4C48-B4CB-CC5D445EAD8F}"/>
              </a:ext>
            </a:extLst>
          </p:cNvPr>
          <p:cNvSpPr/>
          <p:nvPr/>
        </p:nvSpPr>
        <p:spPr>
          <a:xfrm>
            <a:off x="3055901" y="369722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268D079-175F-2848-A702-7822C282970C}"/>
              </a:ext>
            </a:extLst>
          </p:cNvPr>
          <p:cNvSpPr/>
          <p:nvPr/>
        </p:nvSpPr>
        <p:spPr>
          <a:xfrm>
            <a:off x="3252769" y="344351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D4570C1-0788-E046-9BDE-59EE1ECB0440}"/>
              </a:ext>
            </a:extLst>
          </p:cNvPr>
          <p:cNvSpPr/>
          <p:nvPr/>
        </p:nvSpPr>
        <p:spPr>
          <a:xfrm>
            <a:off x="3449312" y="359825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3E29AF1-1AA5-9F47-830D-994FB31FD63F}"/>
              </a:ext>
            </a:extLst>
          </p:cNvPr>
          <p:cNvSpPr/>
          <p:nvPr/>
        </p:nvSpPr>
        <p:spPr>
          <a:xfrm>
            <a:off x="3858656" y="355209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9D3787B-49DE-794A-8CF5-91B1AFD6037B}"/>
              </a:ext>
            </a:extLst>
          </p:cNvPr>
          <p:cNvSpPr/>
          <p:nvPr/>
        </p:nvSpPr>
        <p:spPr>
          <a:xfrm>
            <a:off x="4124568" y="365366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DBD5E7E-0F3A-DA44-88D9-C47E63F9EC16}"/>
              </a:ext>
            </a:extLst>
          </p:cNvPr>
          <p:cNvSpPr/>
          <p:nvPr/>
        </p:nvSpPr>
        <p:spPr>
          <a:xfrm rot="20156598">
            <a:off x="3441755" y="331238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D0A1D0-CF35-034C-A5A9-177155DAB8FF}"/>
              </a:ext>
            </a:extLst>
          </p:cNvPr>
          <p:cNvSpPr/>
          <p:nvPr/>
        </p:nvSpPr>
        <p:spPr>
          <a:xfrm rot="20156598">
            <a:off x="3638623" y="305867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0884BC7-FFE6-264F-8A1B-616E2BEFD02C}"/>
              </a:ext>
            </a:extLst>
          </p:cNvPr>
          <p:cNvSpPr/>
          <p:nvPr/>
        </p:nvSpPr>
        <p:spPr>
          <a:xfrm rot="20156598">
            <a:off x="3835166" y="321341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4E0DF3E-25A7-D846-8994-1DC160AC4463}"/>
              </a:ext>
            </a:extLst>
          </p:cNvPr>
          <p:cNvSpPr/>
          <p:nvPr/>
        </p:nvSpPr>
        <p:spPr>
          <a:xfrm rot="20156598">
            <a:off x="4244510" y="316724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E5D5ADA-B042-EE41-A0AF-24C43EA35E3F}"/>
              </a:ext>
            </a:extLst>
          </p:cNvPr>
          <p:cNvSpPr/>
          <p:nvPr/>
        </p:nvSpPr>
        <p:spPr>
          <a:xfrm rot="20156598">
            <a:off x="4510422" y="326881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58A25E-DB8D-2D46-B94D-1F28426EB189}"/>
              </a:ext>
            </a:extLst>
          </p:cNvPr>
          <p:cNvSpPr/>
          <p:nvPr/>
        </p:nvSpPr>
        <p:spPr>
          <a:xfrm>
            <a:off x="3289531" y="296044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5C75253-CED2-DE46-A9BE-4B3A6CDE2705}"/>
              </a:ext>
            </a:extLst>
          </p:cNvPr>
          <p:cNvSpPr/>
          <p:nvPr/>
        </p:nvSpPr>
        <p:spPr>
          <a:xfrm>
            <a:off x="2784038" y="29916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9B4D73D-ADCA-BC4A-909A-F6B6131595FA}"/>
              </a:ext>
            </a:extLst>
          </p:cNvPr>
          <p:cNvSpPr/>
          <p:nvPr/>
        </p:nvSpPr>
        <p:spPr>
          <a:xfrm>
            <a:off x="2966543" y="281413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2BF1BE0-B511-1640-AE65-FB5E6A08BEB3}"/>
              </a:ext>
            </a:extLst>
          </p:cNvPr>
          <p:cNvSpPr/>
          <p:nvPr/>
        </p:nvSpPr>
        <p:spPr>
          <a:xfrm>
            <a:off x="3163411" y="256042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BA85CB4-44F6-2B48-B5D4-E10B224F1B15}"/>
              </a:ext>
            </a:extLst>
          </p:cNvPr>
          <p:cNvSpPr/>
          <p:nvPr/>
        </p:nvSpPr>
        <p:spPr>
          <a:xfrm>
            <a:off x="3359954" y="271516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B5991C-CE85-784F-BE08-9C9A3ABA58BF}"/>
              </a:ext>
            </a:extLst>
          </p:cNvPr>
          <p:cNvSpPr txBox="1"/>
          <p:nvPr/>
        </p:nvSpPr>
        <p:spPr>
          <a:xfrm>
            <a:off x="5281326" y="2712800"/>
            <a:ext cx="229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/>
              <a:t>With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c</a:t>
            </a:r>
            <a:r>
              <a:rPr lang="en-CN" sz="1600" b="1" i="1" dirty="0"/>
              <a:t>ontrol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of</a:t>
            </a:r>
            <a:r>
              <a:rPr lang="en-CN" sz="1600" b="1" i="1" dirty="0"/>
              <a:t> other minor variables</a:t>
            </a:r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7B09408E-8253-1943-AA33-577BA5DB3B8F}"/>
              </a:ext>
            </a:extLst>
          </p:cNvPr>
          <p:cNvSpPr/>
          <p:nvPr/>
        </p:nvSpPr>
        <p:spPr>
          <a:xfrm rot="20374492">
            <a:off x="5357929" y="2058082"/>
            <a:ext cx="1694630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821F6FBC-465A-AC44-84C6-128406464FA0}"/>
              </a:ext>
            </a:extLst>
          </p:cNvPr>
          <p:cNvSpPr/>
          <p:nvPr/>
        </p:nvSpPr>
        <p:spPr>
          <a:xfrm rot="1304053">
            <a:off x="5379947" y="3553495"/>
            <a:ext cx="1694630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EACE11-E94B-C041-9561-081613BC6BD7}"/>
              </a:ext>
            </a:extLst>
          </p:cNvPr>
          <p:cNvSpPr txBox="1"/>
          <p:nvPr/>
        </p:nvSpPr>
        <p:spPr>
          <a:xfrm>
            <a:off x="9772546" y="1109620"/>
            <a:ext cx="1846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</a:rPr>
              <a:t>More interesting to us</a:t>
            </a:r>
          </a:p>
        </p:txBody>
      </p:sp>
    </p:spTree>
    <p:extLst>
      <p:ext uri="{BB962C8B-B14F-4D97-AF65-F5344CB8AC3E}">
        <p14:creationId xmlns:p14="http://schemas.microsoft.com/office/powerpoint/2010/main" val="122697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1038682" y="3343022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40" y="3817159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18" y="3817159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58" y="3817159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004" y="3792739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2161089" y="375156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89" y="3751565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363056" y="375164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056" y="3751648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245107" y="369952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107" y="3699522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730895" y="37580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95" y="3758003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572269" y="37580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269" y="3758003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434910" y="373336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10" y="3733360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82C1F01-47E5-3C47-AEA0-FEA13DBAD15E}"/>
              </a:ext>
            </a:extLst>
          </p:cNvPr>
          <p:cNvSpPr txBox="1"/>
          <p:nvPr/>
        </p:nvSpPr>
        <p:spPr>
          <a:xfrm>
            <a:off x="684568" y="4577052"/>
            <a:ext cx="1173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/>
              <a:t>An ruler of environmental condition for perfect community composition (conterfactual)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3379713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13" y="2786419"/>
                <a:ext cx="529845" cy="3781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730895" y="279084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95" y="2790843"/>
                <a:ext cx="5298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572269" y="279084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269" y="2790843"/>
                <a:ext cx="5298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434910" y="276620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10" y="2766200"/>
                <a:ext cx="5298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429409" y="312792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607304" y="3088878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492508" y="312792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19709D-1FC8-6E47-9BA8-EFEA56FF6D15}"/>
                  </a:ext>
                </a:extLst>
              </p:cNvPr>
              <p:cNvSpPr txBox="1"/>
              <p:nvPr/>
            </p:nvSpPr>
            <p:spPr>
              <a:xfrm>
                <a:off x="1905122" y="5263473"/>
                <a:ext cx="7947886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19709D-1FC8-6E47-9BA8-EFEA56FF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22" y="5263473"/>
                <a:ext cx="7947886" cy="429220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CD0EE-3F6D-794D-8F2D-121E761CBE1A}"/>
                  </a:ext>
                </a:extLst>
              </p:cNvPr>
              <p:cNvSpPr txBox="1"/>
              <p:nvPr/>
            </p:nvSpPr>
            <p:spPr>
              <a:xfrm>
                <a:off x="1038682" y="453830"/>
                <a:ext cx="9700945" cy="2029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/>
                  <a:t>To a site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N" sz="2400" dirty="0"/>
                  <a:t>, its environmental condition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and </a:t>
                </a:r>
                <a:r>
                  <a:rPr lang="en-US" sz="2400" b="1" dirty="0">
                    <a:latin typeface="Cambria Math" panose="02040503050406030204" pitchFamily="18" charset="0"/>
                  </a:rPr>
                  <a:t>reference</a:t>
                </a:r>
                <a:r>
                  <a:rPr lang="en-US" sz="2400" dirty="0">
                    <a:latin typeface="Cambria Math" panose="02040503050406030204" pitchFamily="18" charset="0"/>
                  </a:rPr>
                  <a:t> community composition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𝒓𝒆𝒇𝒆𝒓𝒆𝒏𝒄𝒆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𝒔𝒊𝒕𝒆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endParaRPr lang="en-US" sz="2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𝒓𝒆𝒇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𝒓𝒆𝒇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CD0EE-3F6D-794D-8F2D-121E761C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82" y="453830"/>
                <a:ext cx="9700945" cy="2029145"/>
              </a:xfrm>
              <a:prstGeom prst="rect">
                <a:avLst/>
              </a:prstGeom>
              <a:blipFill>
                <a:blip r:embed="rId15"/>
                <a:stretch>
                  <a:fillRect l="-915" t="-2484" b="-18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3BFC24D-F697-6049-B275-61FA85B6C105}"/>
              </a:ext>
            </a:extLst>
          </p:cNvPr>
          <p:cNvSpPr txBox="1"/>
          <p:nvPr/>
        </p:nvSpPr>
        <p:spPr>
          <a:xfrm>
            <a:off x="10809436" y="3671804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B91591-19F3-0E41-B07B-2F3338B11FF1}"/>
              </a:ext>
            </a:extLst>
          </p:cNvPr>
          <p:cNvSpPr txBox="1"/>
          <p:nvPr/>
        </p:nvSpPr>
        <p:spPr>
          <a:xfrm>
            <a:off x="10460981" y="2760065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A7BCCD-2AC7-D546-A752-0C835B65DFC2}"/>
                  </a:ext>
                </a:extLst>
              </p:cNvPr>
              <p:cNvSpPr txBox="1"/>
              <p:nvPr/>
            </p:nvSpPr>
            <p:spPr>
              <a:xfrm>
                <a:off x="2182840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A7BCCD-2AC7-D546-A752-0C835B65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840" y="2786419"/>
                <a:ext cx="529845" cy="3781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CA4DAE-E528-2446-9797-8E7E55FCEE7F}"/>
                  </a:ext>
                </a:extLst>
              </p:cNvPr>
              <p:cNvSpPr txBox="1"/>
              <p:nvPr/>
            </p:nvSpPr>
            <p:spPr>
              <a:xfrm>
                <a:off x="9227585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CA4DAE-E528-2446-9797-8E7E55FCE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585" y="2786419"/>
                <a:ext cx="529845" cy="3781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73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1119962" y="3708782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20" y="4182919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98" y="4182919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38" y="4182919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284" y="4158499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2242369" y="411732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369" y="4117325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444336" y="411740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336" y="4117408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5829487" y="411732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87" y="4117325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326387" y="406528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387" y="4065282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812175" y="412376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175" y="412376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653549" y="412376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49" y="412376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516190" y="409912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90" y="4099120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84F1AB-A31B-8E41-9539-915A93AACCDA}"/>
                  </a:ext>
                </a:extLst>
              </p:cNvPr>
              <p:cNvSpPr txBox="1"/>
              <p:nvPr/>
            </p:nvSpPr>
            <p:spPr>
              <a:xfrm>
                <a:off x="1076240" y="447349"/>
                <a:ext cx="99957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/>
                  <a:t>Example: 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If there was a </a:t>
                </a:r>
                <a:r>
                  <a:rPr lang="en-CN" sz="2400" b="1" dirty="0"/>
                  <a:t>site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N" sz="2400" b="1" dirty="0"/>
                  <a:t> </a:t>
                </a:r>
                <a:r>
                  <a:rPr lang="en-CN" sz="2400" dirty="0"/>
                  <a:t>that has its environmental condition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N" sz="2400" b="1" dirty="0"/>
                  <a:t> 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Align the site to the ruler with its tick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, we can read a reference community structure for this site.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84F1AB-A31B-8E41-9539-915A93AAC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40" y="447349"/>
                <a:ext cx="9995797" cy="2308324"/>
              </a:xfrm>
              <a:prstGeom prst="rect">
                <a:avLst/>
              </a:prstGeom>
              <a:blipFill>
                <a:blip r:embed="rId10"/>
                <a:stretch>
                  <a:fillRect l="-888" t="-2198" b="-49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2208185" y="3150165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85" y="3150165"/>
                <a:ext cx="529845" cy="395558"/>
              </a:xfrm>
              <a:prstGeom prst="rect">
                <a:avLst/>
              </a:prstGeom>
              <a:blipFill>
                <a:blip r:embed="rId11"/>
                <a:stretch>
                  <a:fillRect r="-27907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393060" y="3150248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60" y="3150248"/>
                <a:ext cx="529845" cy="395558"/>
              </a:xfrm>
              <a:prstGeom prst="rect">
                <a:avLst/>
              </a:prstGeom>
              <a:blipFill>
                <a:blip r:embed="rId12"/>
                <a:stretch>
                  <a:fillRect r="-255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5752573" y="3150165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73" y="3150165"/>
                <a:ext cx="529845" cy="395558"/>
              </a:xfrm>
              <a:prstGeom prst="rect">
                <a:avLst/>
              </a:prstGeom>
              <a:blipFill>
                <a:blip r:embed="rId13"/>
                <a:stretch>
                  <a:fillRect r="-21429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9258019" y="3098122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019" y="3098122"/>
                <a:ext cx="529845" cy="395558"/>
              </a:xfrm>
              <a:prstGeom prst="rect">
                <a:avLst/>
              </a:prstGeom>
              <a:blipFill>
                <a:blip r:embed="rId14"/>
                <a:stretch>
                  <a:fillRect r="-26190" b="-6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812175" y="31566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175" y="315660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653549" y="31566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49" y="315660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516190" y="313196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90" y="3131960"/>
                <a:ext cx="52984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510689" y="34936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688584" y="3454638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6045799" y="34936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573788" y="34936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19709D-1FC8-6E47-9BA8-EFEA56FF6D15}"/>
                  </a:ext>
                </a:extLst>
              </p:cNvPr>
              <p:cNvSpPr txBox="1"/>
              <p:nvPr/>
            </p:nvSpPr>
            <p:spPr>
              <a:xfrm>
                <a:off x="1575055" y="5153724"/>
                <a:ext cx="9131930" cy="86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This reading value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𝑟𝑒𝑓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, is how the community structure looks like in environmental condition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sz="2400" dirty="0"/>
                  <a:t> without human disturbance.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19709D-1FC8-6E47-9BA8-EFEA56FF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55" y="5153724"/>
                <a:ext cx="9131930" cy="860620"/>
              </a:xfrm>
              <a:prstGeom prst="rect">
                <a:avLst/>
              </a:prstGeom>
              <a:blipFill>
                <a:blip r:embed="rId16"/>
                <a:stretch>
                  <a:fillRect l="-972" t="-4348" b="-159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F72F8D41-66A3-014A-A568-5291F2F0F44F}"/>
              </a:ext>
            </a:extLst>
          </p:cNvPr>
          <p:cNvSpPr/>
          <p:nvPr/>
        </p:nvSpPr>
        <p:spPr>
          <a:xfrm>
            <a:off x="5610298" y="3128602"/>
            <a:ext cx="932742" cy="151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0353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1059002" y="4165982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60" y="4640119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38" y="4640119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678" y="4640119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324" y="4615699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2181409" y="457452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409" y="4574525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383376" y="457460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376" y="4574608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5768527" y="457452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527" y="4574525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265427" y="452248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427" y="4522482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751215" y="458096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15" y="458096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592589" y="458096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89" y="458096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455230" y="455632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30" y="4556320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2147225" y="3607365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225" y="3607365"/>
                <a:ext cx="529845" cy="395558"/>
              </a:xfrm>
              <a:prstGeom prst="rect">
                <a:avLst/>
              </a:prstGeom>
              <a:blipFill>
                <a:blip r:embed="rId10"/>
                <a:stretch>
                  <a:fillRect r="-27907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332100" y="3607448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00" y="3607448"/>
                <a:ext cx="529845" cy="395558"/>
              </a:xfrm>
              <a:prstGeom prst="rect">
                <a:avLst/>
              </a:prstGeom>
              <a:blipFill>
                <a:blip r:embed="rId11"/>
                <a:stretch>
                  <a:fillRect r="-255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5691613" y="3607365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13" y="3607365"/>
                <a:ext cx="529845" cy="395558"/>
              </a:xfrm>
              <a:prstGeom prst="rect">
                <a:avLst/>
              </a:prstGeom>
              <a:blipFill>
                <a:blip r:embed="rId12"/>
                <a:stretch>
                  <a:fillRect r="-18605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9197059" y="3555322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059" y="3555322"/>
                <a:ext cx="529845" cy="395558"/>
              </a:xfrm>
              <a:prstGeom prst="rect">
                <a:avLst/>
              </a:prstGeom>
              <a:blipFill>
                <a:blip r:embed="rId13"/>
                <a:stretch>
                  <a:fillRect r="-23256" b="-6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751215" y="36138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15" y="361380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592589" y="36138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589" y="3613803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455230" y="358916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30" y="3589160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449729" y="39508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627624" y="3911838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5984839" y="39508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512828" y="39508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3A12FD-FB20-684E-9447-A8694A88DA82}"/>
              </a:ext>
            </a:extLst>
          </p:cNvPr>
          <p:cNvSpPr txBox="1"/>
          <p:nvPr/>
        </p:nvSpPr>
        <p:spPr>
          <a:xfrm>
            <a:off x="996104" y="1000493"/>
            <a:ext cx="9977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N" sz="2400" dirty="0"/>
              <a:t>Reference sites are exclusively needed for constructing this env-ref structure ruler.</a:t>
            </a:r>
          </a:p>
          <a:p>
            <a:pPr marL="457200" indent="-457200">
              <a:buFontTx/>
              <a:buAutoNum type="arabicPeriod"/>
            </a:pPr>
            <a:r>
              <a:rPr lang="en-CN" sz="2400" dirty="0"/>
              <a:t>Availability of the three data sets influence </a:t>
            </a:r>
            <a:r>
              <a:rPr lang="en-CN" sz="2400" b="1" dirty="0"/>
              <a:t>how we constructure this ruler and its measurement accuray.</a:t>
            </a:r>
          </a:p>
          <a:p>
            <a:pPr marL="457200" indent="-457200">
              <a:buAutoNum type="arabicPeriod"/>
            </a:pPr>
            <a:endParaRPr lang="en-C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1D29E7-E9A0-924C-9B40-A48A1DEABBFA}"/>
              </a:ext>
            </a:extLst>
          </p:cNvPr>
          <p:cNvSpPr txBox="1"/>
          <p:nvPr/>
        </p:nvSpPr>
        <p:spPr>
          <a:xfrm>
            <a:off x="10748649" y="4500899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C7D0A-9C06-A745-BD7B-CE6BCCF8B98D}"/>
              </a:ext>
            </a:extLst>
          </p:cNvPr>
          <p:cNvSpPr txBox="1"/>
          <p:nvPr/>
        </p:nvSpPr>
        <p:spPr>
          <a:xfrm>
            <a:off x="10400194" y="3589160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CB38D4-3D46-1E4C-9DA7-557913092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1119962" y="5705775"/>
            <a:ext cx="9952075" cy="10546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94D2BA-DDFA-E541-A4D3-69F52726A3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9210" y="6118777"/>
            <a:ext cx="7529439" cy="4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8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806467" y="5455021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25" y="5929158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03" y="5929158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43" y="5929158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789" y="5904738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1928874" y="586356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74" y="5863564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130841" y="586364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41" y="5863647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5515992" y="586356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992" y="5863564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012892" y="5811521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92" y="5811521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498680" y="587000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80" y="5870002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340054" y="587000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54" y="5870002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202695" y="5845359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5" y="5845359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1894690" y="4896404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90" y="4896404"/>
                <a:ext cx="529845" cy="395558"/>
              </a:xfrm>
              <a:prstGeom prst="rect">
                <a:avLst/>
              </a:prstGeom>
              <a:blipFill>
                <a:blip r:embed="rId10"/>
                <a:stretch>
                  <a:fillRect r="-25581"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079565" y="4896487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65" y="4896487"/>
                <a:ext cx="529845" cy="395558"/>
              </a:xfrm>
              <a:prstGeom prst="rect">
                <a:avLst/>
              </a:prstGeom>
              <a:blipFill>
                <a:blip r:embed="rId11"/>
                <a:stretch>
                  <a:fillRect r="-25581"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5439078" y="4896404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78" y="4896404"/>
                <a:ext cx="529845" cy="395558"/>
              </a:xfrm>
              <a:prstGeom prst="rect">
                <a:avLst/>
              </a:prstGeom>
              <a:blipFill>
                <a:blip r:embed="rId12"/>
                <a:stretch>
                  <a:fillRect r="-21429"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8944524" y="4844361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524" y="4844361"/>
                <a:ext cx="529845" cy="395558"/>
              </a:xfrm>
              <a:prstGeom prst="rect">
                <a:avLst/>
              </a:prstGeom>
              <a:blipFill>
                <a:blip r:embed="rId13"/>
                <a:stretch>
                  <a:fillRect r="-26190"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498680" y="490284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80" y="4902842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340054" y="490284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54" y="4902842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202695" y="4878199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5" y="4878199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197194" y="5239919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375089" y="5200877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5732304" y="5239919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260293" y="5239919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1D29E7-E9A0-924C-9B40-A48A1DEABBFA}"/>
              </a:ext>
            </a:extLst>
          </p:cNvPr>
          <p:cNvSpPr txBox="1"/>
          <p:nvPr/>
        </p:nvSpPr>
        <p:spPr>
          <a:xfrm>
            <a:off x="10496114" y="5789938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C7D0A-9C06-A745-BD7B-CE6BCCF8B98D}"/>
              </a:ext>
            </a:extLst>
          </p:cNvPr>
          <p:cNvSpPr txBox="1"/>
          <p:nvPr/>
        </p:nvSpPr>
        <p:spPr>
          <a:xfrm>
            <a:off x="10147659" y="4878199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E6556-8CF2-1041-8CED-5EEB622E9F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54426" y="1203496"/>
            <a:ext cx="6955020" cy="36475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FF05D22-1877-DF40-B367-2C2EE12BBC74}"/>
              </a:ext>
            </a:extLst>
          </p:cNvPr>
          <p:cNvSpPr txBox="1"/>
          <p:nvPr/>
        </p:nvSpPr>
        <p:spPr>
          <a:xfrm>
            <a:off x="515048" y="140565"/>
            <a:ext cx="11374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Reference sites selection </a:t>
            </a:r>
            <a:r>
              <a:rPr lang="en-US" sz="2800" dirty="0"/>
              <a:t>– contamination level assessment.</a:t>
            </a:r>
          </a:p>
          <a:p>
            <a:pPr algn="ctr"/>
            <a:r>
              <a:rPr lang="en-US" sz="2800" dirty="0"/>
              <a:t>Data for training the ruler (how to keep the quality of the training set?)</a:t>
            </a:r>
            <a:endParaRPr lang="en-CN" sz="28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F62FC0-51D0-AE45-B282-E2659FA369A0}"/>
              </a:ext>
            </a:extLst>
          </p:cNvPr>
          <p:cNvSpPr/>
          <p:nvPr/>
        </p:nvSpPr>
        <p:spPr>
          <a:xfrm>
            <a:off x="7510652" y="1502429"/>
            <a:ext cx="1867819" cy="176747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1D4DF-B363-414A-B668-FCDEBBE53844}"/>
              </a:ext>
            </a:extLst>
          </p:cNvPr>
          <p:cNvSpPr txBox="1"/>
          <p:nvPr/>
        </p:nvSpPr>
        <p:spPr>
          <a:xfrm>
            <a:off x="9345015" y="2028351"/>
            <a:ext cx="2137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Selected reference sites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89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806467" y="5834434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25" y="6308571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03" y="6308571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43" y="6308571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789" y="6284151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1928874" y="624297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74" y="6242977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130841" y="624306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41" y="6243060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5515992" y="624297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992" y="6242977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012892" y="619093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92" y="6190934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498680" y="624941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80" y="6249415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340054" y="624941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54" y="6249415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202695" y="622477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5" y="6224772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1894690" y="5275817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90" y="5275817"/>
                <a:ext cx="529845" cy="395558"/>
              </a:xfrm>
              <a:prstGeom prst="rect">
                <a:avLst/>
              </a:prstGeom>
              <a:blipFill>
                <a:blip r:embed="rId10"/>
                <a:stretch>
                  <a:fillRect r="-255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079565" y="5275900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65" y="5275900"/>
                <a:ext cx="529845" cy="395558"/>
              </a:xfrm>
              <a:prstGeom prst="rect">
                <a:avLst/>
              </a:prstGeom>
              <a:blipFill>
                <a:blip r:embed="rId11"/>
                <a:stretch>
                  <a:fillRect r="-255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5439078" y="5275817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078" y="5275817"/>
                <a:ext cx="529845" cy="395558"/>
              </a:xfrm>
              <a:prstGeom prst="rect">
                <a:avLst/>
              </a:prstGeom>
              <a:blipFill>
                <a:blip r:embed="rId12"/>
                <a:stretch>
                  <a:fillRect r="-21429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8944524" y="5223774"/>
                <a:ext cx="52984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𝒓𝒆𝒇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524" y="5223774"/>
                <a:ext cx="529845" cy="395558"/>
              </a:xfrm>
              <a:prstGeom prst="rect">
                <a:avLst/>
              </a:prstGeom>
              <a:blipFill>
                <a:blip r:embed="rId13"/>
                <a:stretch>
                  <a:fillRect r="-26190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498680" y="528225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80" y="5282255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340054" y="528225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054" y="5282255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202695" y="525761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95" y="5257612"/>
                <a:ext cx="52984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197194" y="561933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375089" y="558029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5732304" y="561933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260293" y="561933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1D29E7-E9A0-924C-9B40-A48A1DEABBFA}"/>
              </a:ext>
            </a:extLst>
          </p:cNvPr>
          <p:cNvSpPr txBox="1"/>
          <p:nvPr/>
        </p:nvSpPr>
        <p:spPr>
          <a:xfrm>
            <a:off x="10496114" y="6169351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C7D0A-9C06-A745-BD7B-CE6BCCF8B98D}"/>
              </a:ext>
            </a:extLst>
          </p:cNvPr>
          <p:cNvSpPr txBox="1"/>
          <p:nvPr/>
        </p:nvSpPr>
        <p:spPr>
          <a:xfrm>
            <a:off x="10147659" y="5257612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3DD005-0BD9-A846-8F7B-847E167A6B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72994" y="1280524"/>
            <a:ext cx="7285995" cy="282704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06E11AD5-F03E-684F-A62A-DFD3093530D5}"/>
              </a:ext>
            </a:extLst>
          </p:cNvPr>
          <p:cNvSpPr/>
          <p:nvPr/>
        </p:nvSpPr>
        <p:spPr>
          <a:xfrm>
            <a:off x="2660511" y="2204355"/>
            <a:ext cx="2058212" cy="1873399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2A197A-9853-5744-8EEE-E15F02087E94}"/>
              </a:ext>
            </a:extLst>
          </p:cNvPr>
          <p:cNvCxnSpPr>
            <a:cxnSpLocks/>
          </p:cNvCxnSpPr>
          <p:nvPr/>
        </p:nvCxnSpPr>
        <p:spPr>
          <a:xfrm flipH="1">
            <a:off x="2249364" y="3799551"/>
            <a:ext cx="256297" cy="14827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A61D8A-2E43-FD43-8BB5-84131737FDD3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3344488" y="4171066"/>
            <a:ext cx="203288" cy="11048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E23CCA-5ABC-6F4E-A552-54DC78279500}"/>
              </a:ext>
            </a:extLst>
          </p:cNvPr>
          <p:cNvCxnSpPr>
            <a:cxnSpLocks/>
          </p:cNvCxnSpPr>
          <p:nvPr/>
        </p:nvCxnSpPr>
        <p:spPr>
          <a:xfrm>
            <a:off x="6712085" y="3841173"/>
            <a:ext cx="2300807" cy="13814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97A91F-F0EC-074F-9541-9D74F5597960}"/>
                  </a:ext>
                </a:extLst>
              </p:cNvPr>
              <p:cNvSpPr txBox="1"/>
              <p:nvPr/>
            </p:nvSpPr>
            <p:spPr>
              <a:xfrm>
                <a:off x="2315615" y="445622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E97A91F-F0EC-074F-9541-9D74F5597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615" y="4456224"/>
                <a:ext cx="5298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50F5EF-B247-C64F-A6A1-58EBD66BEA7D}"/>
                  </a:ext>
                </a:extLst>
              </p:cNvPr>
              <p:cNvSpPr txBox="1"/>
              <p:nvPr/>
            </p:nvSpPr>
            <p:spPr>
              <a:xfrm>
                <a:off x="3391799" y="444135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50F5EF-B247-C64F-A6A1-58EBD66BE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99" y="4441358"/>
                <a:ext cx="52984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53EF66-B419-934C-ADD0-52A218804F10}"/>
                  </a:ext>
                </a:extLst>
              </p:cNvPr>
              <p:cNvSpPr txBox="1"/>
              <p:nvPr/>
            </p:nvSpPr>
            <p:spPr>
              <a:xfrm>
                <a:off x="7044216" y="451391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53EF66-B419-934C-ADD0-52A218804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216" y="4513918"/>
                <a:ext cx="52984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FA1701-D222-DA45-B14F-C50CAB4FB06A}"/>
                  </a:ext>
                </a:extLst>
              </p:cNvPr>
              <p:cNvSpPr txBox="1"/>
              <p:nvPr/>
            </p:nvSpPr>
            <p:spPr>
              <a:xfrm>
                <a:off x="4555060" y="4472136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FA1701-D222-DA45-B14F-C50CAB4F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60" y="4472136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BF33982F-B507-E74F-94EB-38DA638F05B1}"/>
              </a:ext>
            </a:extLst>
          </p:cNvPr>
          <p:cNvSpPr txBox="1"/>
          <p:nvPr/>
        </p:nvSpPr>
        <p:spPr>
          <a:xfrm>
            <a:off x="515048" y="11089"/>
            <a:ext cx="11374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way to </a:t>
            </a:r>
            <a:r>
              <a:rPr lang="en-US" sz="2400" b="1" dirty="0"/>
              <a:t>construct the Measurement</a:t>
            </a:r>
            <a:r>
              <a:rPr lang="en-US" sz="2400" dirty="0"/>
              <a:t> of the ruler.</a:t>
            </a:r>
          </a:p>
          <a:p>
            <a:pPr algn="ctr"/>
            <a:r>
              <a:rPr lang="en-US" sz="2400" i="1" dirty="0"/>
              <a:t>Hierarchical clustering labels as an enter-level measurement, there are meta-information about reference community structure kept in them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08564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870262" y="4829124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20" y="5303261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98" y="5303261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38" y="5303261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84" y="5278841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1992669" y="523766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669" y="5237667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194636" y="523775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36" y="5237750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5579787" y="523766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787" y="5237667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076687" y="518562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87" y="5185624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562475" y="524410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75" y="5244105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403849" y="524410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49" y="5244105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266490" y="521946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90" y="5219462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1958485" y="427050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85" y="4270507"/>
                <a:ext cx="5298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143360" y="427059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360" y="4270590"/>
                <a:ext cx="5298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5502873" y="4270507"/>
                <a:ext cx="529845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73" y="4270507"/>
                <a:ext cx="529845" cy="39562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9008319" y="4218464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9" y="4218464"/>
                <a:ext cx="5298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562475" y="427694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75" y="4276945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403849" y="427694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49" y="4276945"/>
                <a:ext cx="52984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266490" y="425230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90" y="4252302"/>
                <a:ext cx="52984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260989" y="461402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438884" y="457498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5796099" y="461402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324088" y="461402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1D29E7-E9A0-924C-9B40-A48A1DEABBFA}"/>
              </a:ext>
            </a:extLst>
          </p:cNvPr>
          <p:cNvSpPr txBox="1"/>
          <p:nvPr/>
        </p:nvSpPr>
        <p:spPr>
          <a:xfrm>
            <a:off x="10559909" y="5164041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C7D0A-9C06-A745-BD7B-CE6BCCF8B98D}"/>
              </a:ext>
            </a:extLst>
          </p:cNvPr>
          <p:cNvSpPr txBox="1"/>
          <p:nvPr/>
        </p:nvSpPr>
        <p:spPr>
          <a:xfrm>
            <a:off x="10211454" y="4252302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39415E-4AE7-AE42-8DB4-252CD283CB4C}"/>
              </a:ext>
            </a:extLst>
          </p:cNvPr>
          <p:cNvSpPr txBox="1"/>
          <p:nvPr/>
        </p:nvSpPr>
        <p:spPr>
          <a:xfrm>
            <a:off x="-184618" y="281404"/>
            <a:ext cx="11374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way to </a:t>
            </a:r>
            <a:r>
              <a:rPr lang="en-US" sz="2400" b="1" dirty="0"/>
              <a:t>align the Measurement and Tick Mark</a:t>
            </a:r>
            <a:r>
              <a:rPr lang="en-US" sz="2400" dirty="0"/>
              <a:t>.</a:t>
            </a:r>
          </a:p>
          <a:p>
            <a:pPr algn="ctr"/>
            <a:r>
              <a:rPr lang="en-US" sz="2400" i="1" dirty="0"/>
              <a:t>Train a discriminant function: </a:t>
            </a:r>
            <a:endParaRPr lang="en-US" sz="2800" i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074289-D53F-2843-8501-3FBD4A544357}"/>
              </a:ext>
            </a:extLst>
          </p:cNvPr>
          <p:cNvSpPr/>
          <p:nvPr/>
        </p:nvSpPr>
        <p:spPr>
          <a:xfrm>
            <a:off x="8113963" y="3180392"/>
            <a:ext cx="796947" cy="5754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0F9A55-3F63-134D-833E-23733BD0DF15}"/>
              </a:ext>
            </a:extLst>
          </p:cNvPr>
          <p:cNvSpPr/>
          <p:nvPr/>
        </p:nvSpPr>
        <p:spPr>
          <a:xfrm>
            <a:off x="8278493" y="2115309"/>
            <a:ext cx="1085910" cy="9825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A09120-60FC-004B-9E62-D858D8D7D2DB}"/>
              </a:ext>
            </a:extLst>
          </p:cNvPr>
          <p:cNvSpPr/>
          <p:nvPr/>
        </p:nvSpPr>
        <p:spPr>
          <a:xfrm>
            <a:off x="6798931" y="2094960"/>
            <a:ext cx="975915" cy="1112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C794595-A5D7-BF46-B2B0-97145B273A8D}"/>
              </a:ext>
            </a:extLst>
          </p:cNvPr>
          <p:cNvCxnSpPr>
            <a:cxnSpLocks/>
          </p:cNvCxnSpPr>
          <p:nvPr/>
        </p:nvCxnSpPr>
        <p:spPr>
          <a:xfrm>
            <a:off x="6649339" y="3793121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C88A58-81B2-A043-9C83-85C87D08A3C8}"/>
              </a:ext>
            </a:extLst>
          </p:cNvPr>
          <p:cNvCxnSpPr>
            <a:cxnSpLocks/>
          </p:cNvCxnSpPr>
          <p:nvPr/>
        </p:nvCxnSpPr>
        <p:spPr>
          <a:xfrm flipV="1">
            <a:off x="6649339" y="186948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F9EA87A-0020-9A49-B873-28841B6F2CF1}"/>
              </a:ext>
            </a:extLst>
          </p:cNvPr>
          <p:cNvSpPr/>
          <p:nvPr/>
        </p:nvSpPr>
        <p:spPr>
          <a:xfrm>
            <a:off x="7141404" y="220297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23E293-455A-B748-AAC1-A3E7ECD02B0B}"/>
              </a:ext>
            </a:extLst>
          </p:cNvPr>
          <p:cNvSpPr/>
          <p:nvPr/>
        </p:nvSpPr>
        <p:spPr>
          <a:xfrm>
            <a:off x="7285672" y="248616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BDB9A2-ACAC-7E48-AF8B-7C15F7F558AB}"/>
              </a:ext>
            </a:extLst>
          </p:cNvPr>
          <p:cNvSpPr/>
          <p:nvPr/>
        </p:nvSpPr>
        <p:spPr>
          <a:xfrm>
            <a:off x="7112871" y="265142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34C1325-B46F-1449-8BBE-B0EC3B46B64F}"/>
              </a:ext>
            </a:extLst>
          </p:cNvPr>
          <p:cNvSpPr/>
          <p:nvPr/>
        </p:nvSpPr>
        <p:spPr>
          <a:xfrm>
            <a:off x="8414158" y="230056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5EBF57E-FCE1-F745-8F86-31E57173B0C6}"/>
              </a:ext>
            </a:extLst>
          </p:cNvPr>
          <p:cNvSpPr/>
          <p:nvPr/>
        </p:nvSpPr>
        <p:spPr>
          <a:xfrm>
            <a:off x="8512776" y="254286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734259-CBA3-6F4C-998B-0E2BE0B670C6}"/>
              </a:ext>
            </a:extLst>
          </p:cNvPr>
          <p:cNvSpPr/>
          <p:nvPr/>
        </p:nvSpPr>
        <p:spPr>
          <a:xfrm>
            <a:off x="7007696" y="246157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7128CB8-2640-9C46-BA88-9785864CF04B}"/>
              </a:ext>
            </a:extLst>
          </p:cNvPr>
          <p:cNvSpPr/>
          <p:nvPr/>
        </p:nvSpPr>
        <p:spPr>
          <a:xfrm>
            <a:off x="8656918" y="239096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6178B7-1C98-9B45-AD40-A70497BCB838}"/>
              </a:ext>
            </a:extLst>
          </p:cNvPr>
          <p:cNvSpPr/>
          <p:nvPr/>
        </p:nvSpPr>
        <p:spPr>
          <a:xfrm>
            <a:off x="8745495" y="261471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F1C2AE0-CA6D-964E-990D-F27586C49B95}"/>
              </a:ext>
            </a:extLst>
          </p:cNvPr>
          <p:cNvSpPr/>
          <p:nvPr/>
        </p:nvSpPr>
        <p:spPr>
          <a:xfrm>
            <a:off x="8809315" y="272371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80FD06-4449-684D-B63C-D2C91CFB007A}"/>
              </a:ext>
            </a:extLst>
          </p:cNvPr>
          <p:cNvSpPr txBox="1"/>
          <p:nvPr/>
        </p:nvSpPr>
        <p:spPr>
          <a:xfrm>
            <a:off x="6602966" y="1713603"/>
            <a:ext cx="327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2|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4D291B-2E1D-9D4A-A909-575DE9A5FEBA}"/>
              </a:ext>
            </a:extLst>
          </p:cNvPr>
          <p:cNvSpPr/>
          <p:nvPr/>
        </p:nvSpPr>
        <p:spPr>
          <a:xfrm>
            <a:off x="8627994" y="26766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7B1AB7-05F4-C844-AF18-1CCA43C52FAB}"/>
              </a:ext>
            </a:extLst>
          </p:cNvPr>
          <p:cNvSpPr/>
          <p:nvPr/>
        </p:nvSpPr>
        <p:spPr>
          <a:xfrm>
            <a:off x="8889038" y="249513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277A29-9F87-9B48-AEC1-A56AE3636F59}"/>
              </a:ext>
            </a:extLst>
          </p:cNvPr>
          <p:cNvSpPr/>
          <p:nvPr/>
        </p:nvSpPr>
        <p:spPr>
          <a:xfrm>
            <a:off x="9014610" y="285367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C1D2E0-1D1B-5447-AE1E-13F516C97ED6}"/>
              </a:ext>
            </a:extLst>
          </p:cNvPr>
          <p:cNvSpPr/>
          <p:nvPr/>
        </p:nvSpPr>
        <p:spPr>
          <a:xfrm>
            <a:off x="9083979" y="257334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6ECDA7F-F206-9B4E-83F9-8FB13D4AA611}"/>
              </a:ext>
            </a:extLst>
          </p:cNvPr>
          <p:cNvSpPr/>
          <p:nvPr/>
        </p:nvSpPr>
        <p:spPr>
          <a:xfrm>
            <a:off x="9185577" y="267599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210388D-E78F-B944-846C-3C420F4F886E}"/>
              </a:ext>
            </a:extLst>
          </p:cNvPr>
          <p:cNvSpPr/>
          <p:nvPr/>
        </p:nvSpPr>
        <p:spPr>
          <a:xfrm>
            <a:off x="8235427" y="331806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D85EAA4-19D5-4B4C-B0E4-1F21C846413D}"/>
              </a:ext>
            </a:extLst>
          </p:cNvPr>
          <p:cNvSpPr/>
          <p:nvPr/>
        </p:nvSpPr>
        <p:spPr>
          <a:xfrm>
            <a:off x="8299247" y="342707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935DBFF-5A57-4140-970D-563DC4701233}"/>
              </a:ext>
            </a:extLst>
          </p:cNvPr>
          <p:cNvSpPr/>
          <p:nvPr/>
        </p:nvSpPr>
        <p:spPr>
          <a:xfrm>
            <a:off x="8504542" y="355702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CDD6E2-87F9-C34F-8BD7-51350C643B67}"/>
              </a:ext>
            </a:extLst>
          </p:cNvPr>
          <p:cNvSpPr/>
          <p:nvPr/>
        </p:nvSpPr>
        <p:spPr>
          <a:xfrm>
            <a:off x="8731719" y="332428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684508C-7473-F64E-9B75-4013C2169D94}"/>
              </a:ext>
            </a:extLst>
          </p:cNvPr>
          <p:cNvSpPr/>
          <p:nvPr/>
        </p:nvSpPr>
        <p:spPr>
          <a:xfrm>
            <a:off x="8558918" y="348954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6BACE9F-CCDF-B54E-81AD-7DFA813DABAA}"/>
              </a:ext>
            </a:extLst>
          </p:cNvPr>
          <p:cNvSpPr/>
          <p:nvPr/>
        </p:nvSpPr>
        <p:spPr>
          <a:xfrm>
            <a:off x="8453743" y="329969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70AF493-7272-1D4B-8122-B4C1DE88ECC4}"/>
              </a:ext>
            </a:extLst>
          </p:cNvPr>
          <p:cNvSpPr/>
          <p:nvPr/>
        </p:nvSpPr>
        <p:spPr>
          <a:xfrm>
            <a:off x="7090605" y="278378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046282A-9C54-4F44-8A2C-3B5A6D5EC9CD}"/>
              </a:ext>
            </a:extLst>
          </p:cNvPr>
          <p:cNvSpPr/>
          <p:nvPr/>
        </p:nvSpPr>
        <p:spPr>
          <a:xfrm>
            <a:off x="7154425" y="289279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CDB4633-8D0F-FC43-A78F-F5FE00F43998}"/>
              </a:ext>
            </a:extLst>
          </p:cNvPr>
          <p:cNvSpPr/>
          <p:nvPr/>
        </p:nvSpPr>
        <p:spPr>
          <a:xfrm>
            <a:off x="7430151" y="303147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DE9E69-4836-F245-B019-94E7016884FB}"/>
              </a:ext>
            </a:extLst>
          </p:cNvPr>
          <p:cNvSpPr/>
          <p:nvPr/>
        </p:nvSpPr>
        <p:spPr>
          <a:xfrm>
            <a:off x="7538132" y="260525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056E51A-779C-DD4C-946F-405A7D40EB5A}"/>
                  </a:ext>
                </a:extLst>
              </p:cNvPr>
              <p:cNvSpPr txBox="1"/>
              <p:nvPr/>
            </p:nvSpPr>
            <p:spPr>
              <a:xfrm>
                <a:off x="6636058" y="3125708"/>
                <a:ext cx="53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056E51A-779C-DD4C-946F-405A7D4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058" y="3125708"/>
                <a:ext cx="536494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D20FDF-A9D4-884C-9428-8A8EDCCDFC64}"/>
                  </a:ext>
                </a:extLst>
              </p:cNvPr>
              <p:cNvSpPr txBox="1"/>
              <p:nvPr/>
            </p:nvSpPr>
            <p:spPr>
              <a:xfrm>
                <a:off x="9119457" y="1999185"/>
                <a:ext cx="4994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D20FDF-A9D4-884C-9428-8A8EDCCDF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457" y="1999185"/>
                <a:ext cx="499432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84C0A6-9E11-184A-BD59-76C751217721}"/>
                  </a:ext>
                </a:extLst>
              </p:cNvPr>
              <p:cNvSpPr txBox="1"/>
              <p:nvPr/>
            </p:nvSpPr>
            <p:spPr>
              <a:xfrm>
                <a:off x="7698127" y="3532033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84C0A6-9E11-184A-BD59-76C75121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127" y="3532033"/>
                <a:ext cx="525850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F73928DA-1FA2-E54A-B7A5-6646015C591A}"/>
              </a:ext>
            </a:extLst>
          </p:cNvPr>
          <p:cNvSpPr txBox="1"/>
          <p:nvPr/>
        </p:nvSpPr>
        <p:spPr>
          <a:xfrm>
            <a:off x="7827660" y="3801009"/>
            <a:ext cx="310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1|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C0DF5F-5019-FD44-AF21-21B400CB3F0F}"/>
              </a:ext>
            </a:extLst>
          </p:cNvPr>
          <p:cNvSpPr txBox="1"/>
          <p:nvPr/>
        </p:nvSpPr>
        <p:spPr>
          <a:xfrm>
            <a:off x="7300954" y="1237223"/>
            <a:ext cx="230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/>
              <a:t>Fit 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A44CF3E-E2BE-F24E-AD77-937BBC4175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77460" y="1226035"/>
            <a:ext cx="1268815" cy="32499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78D85C0-C05F-2140-9A1B-8FF6F78E75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10736" y="639806"/>
            <a:ext cx="1863476" cy="477312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6FCD1C9-D25C-CF44-B4DF-E3F2F38FC185}"/>
              </a:ext>
            </a:extLst>
          </p:cNvPr>
          <p:cNvCxnSpPr>
            <a:cxnSpLocks/>
          </p:cNvCxnSpPr>
          <p:nvPr/>
        </p:nvCxnSpPr>
        <p:spPr>
          <a:xfrm>
            <a:off x="1516375" y="3782816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BEC8CC8-94B6-B74B-BF16-9EBF5E3F9B92}"/>
              </a:ext>
            </a:extLst>
          </p:cNvPr>
          <p:cNvCxnSpPr>
            <a:cxnSpLocks/>
          </p:cNvCxnSpPr>
          <p:nvPr/>
        </p:nvCxnSpPr>
        <p:spPr>
          <a:xfrm flipV="1">
            <a:off x="1516375" y="1859183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72806DB-6996-D141-83C7-74E8BC59EF36}"/>
              </a:ext>
            </a:extLst>
          </p:cNvPr>
          <p:cNvSpPr/>
          <p:nvPr/>
        </p:nvSpPr>
        <p:spPr>
          <a:xfrm>
            <a:off x="2008440" y="219267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D68F802-4C1C-A04D-A488-41C5784D00F5}"/>
              </a:ext>
            </a:extLst>
          </p:cNvPr>
          <p:cNvSpPr/>
          <p:nvPr/>
        </p:nvSpPr>
        <p:spPr>
          <a:xfrm>
            <a:off x="2152708" y="247586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C8BD063-AB0B-B24D-AA10-521ACCCC163C}"/>
              </a:ext>
            </a:extLst>
          </p:cNvPr>
          <p:cNvSpPr/>
          <p:nvPr/>
        </p:nvSpPr>
        <p:spPr>
          <a:xfrm>
            <a:off x="1979907" y="264111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284D479-3006-2A44-845C-83B1B27854A4}"/>
              </a:ext>
            </a:extLst>
          </p:cNvPr>
          <p:cNvSpPr/>
          <p:nvPr/>
        </p:nvSpPr>
        <p:spPr>
          <a:xfrm>
            <a:off x="3246884" y="282564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B4BBCFC-32D2-F746-BEDE-5567F8FAD407}"/>
              </a:ext>
            </a:extLst>
          </p:cNvPr>
          <p:cNvSpPr/>
          <p:nvPr/>
        </p:nvSpPr>
        <p:spPr>
          <a:xfrm>
            <a:off x="3345502" y="306794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1E2B481-233F-784B-B490-43682E1841ED}"/>
              </a:ext>
            </a:extLst>
          </p:cNvPr>
          <p:cNvSpPr/>
          <p:nvPr/>
        </p:nvSpPr>
        <p:spPr>
          <a:xfrm>
            <a:off x="1874732" y="245126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96E5A4F-D67E-214E-B8CE-EFF09012BC1D}"/>
              </a:ext>
            </a:extLst>
          </p:cNvPr>
          <p:cNvSpPr/>
          <p:nvPr/>
        </p:nvSpPr>
        <p:spPr>
          <a:xfrm>
            <a:off x="3489644" y="291604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C48D34B-A966-1B40-B4F3-0FEDB4A0F2BA}"/>
              </a:ext>
            </a:extLst>
          </p:cNvPr>
          <p:cNvSpPr/>
          <p:nvPr/>
        </p:nvSpPr>
        <p:spPr>
          <a:xfrm>
            <a:off x="3578221" y="313979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E9B15D4-623B-F445-AED2-3B5AA2D8B1E3}"/>
              </a:ext>
            </a:extLst>
          </p:cNvPr>
          <p:cNvSpPr/>
          <p:nvPr/>
        </p:nvSpPr>
        <p:spPr>
          <a:xfrm>
            <a:off x="3642041" y="324880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A3B9779-493E-2D4C-A2BE-59019C3BAC28}"/>
              </a:ext>
            </a:extLst>
          </p:cNvPr>
          <p:cNvSpPr txBox="1"/>
          <p:nvPr/>
        </p:nvSpPr>
        <p:spPr>
          <a:xfrm>
            <a:off x="1470002" y="1703298"/>
            <a:ext cx="327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2|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B2963D0-2E4B-7A47-8443-525EE68F2A13}"/>
              </a:ext>
            </a:extLst>
          </p:cNvPr>
          <p:cNvSpPr/>
          <p:nvPr/>
        </p:nvSpPr>
        <p:spPr>
          <a:xfrm>
            <a:off x="3460720" y="320170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7FD40B7-9787-E643-8043-68EE08560783}"/>
              </a:ext>
            </a:extLst>
          </p:cNvPr>
          <p:cNvSpPr/>
          <p:nvPr/>
        </p:nvSpPr>
        <p:spPr>
          <a:xfrm>
            <a:off x="3721764" y="302021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EFA9E20-8923-4447-8D6E-4E66AF5CB3BB}"/>
              </a:ext>
            </a:extLst>
          </p:cNvPr>
          <p:cNvSpPr/>
          <p:nvPr/>
        </p:nvSpPr>
        <p:spPr>
          <a:xfrm>
            <a:off x="3847336" y="337875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2EE5500-81EF-A346-B5B1-95CA82257CFB}"/>
              </a:ext>
            </a:extLst>
          </p:cNvPr>
          <p:cNvSpPr/>
          <p:nvPr/>
        </p:nvSpPr>
        <p:spPr>
          <a:xfrm>
            <a:off x="3916705" y="309843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63C98DF-C18E-524D-8200-866BA1EB9F22}"/>
              </a:ext>
            </a:extLst>
          </p:cNvPr>
          <p:cNvSpPr/>
          <p:nvPr/>
        </p:nvSpPr>
        <p:spPr>
          <a:xfrm>
            <a:off x="4018303" y="320107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06CEB6E-2E1E-6141-93A4-5297D6DD939A}"/>
              </a:ext>
            </a:extLst>
          </p:cNvPr>
          <p:cNvSpPr/>
          <p:nvPr/>
        </p:nvSpPr>
        <p:spPr>
          <a:xfrm>
            <a:off x="3102463" y="330776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EDFD7E5-7994-FB40-A905-9E44CDFCA020}"/>
              </a:ext>
            </a:extLst>
          </p:cNvPr>
          <p:cNvSpPr/>
          <p:nvPr/>
        </p:nvSpPr>
        <p:spPr>
          <a:xfrm>
            <a:off x="3166283" y="341676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D4068CF-A9F1-7A4E-9CFE-62E4BB6CC3EF}"/>
              </a:ext>
            </a:extLst>
          </p:cNvPr>
          <p:cNvSpPr/>
          <p:nvPr/>
        </p:nvSpPr>
        <p:spPr>
          <a:xfrm>
            <a:off x="3371578" y="354672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F7FC15F-87A4-1E44-ACA2-1A1E4BEE2A21}"/>
              </a:ext>
            </a:extLst>
          </p:cNvPr>
          <p:cNvSpPr/>
          <p:nvPr/>
        </p:nvSpPr>
        <p:spPr>
          <a:xfrm>
            <a:off x="3598755" y="331398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B262188-A616-754B-A038-A7DADFB1576C}"/>
              </a:ext>
            </a:extLst>
          </p:cNvPr>
          <p:cNvSpPr/>
          <p:nvPr/>
        </p:nvSpPr>
        <p:spPr>
          <a:xfrm>
            <a:off x="3425954" y="347923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C468B2-7AFE-334D-81C2-118F662D8CA9}"/>
              </a:ext>
            </a:extLst>
          </p:cNvPr>
          <p:cNvSpPr/>
          <p:nvPr/>
        </p:nvSpPr>
        <p:spPr>
          <a:xfrm>
            <a:off x="3320779" y="328938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ABD32A9-B7B4-A046-8BA4-EAF6DEEF6C7B}"/>
              </a:ext>
            </a:extLst>
          </p:cNvPr>
          <p:cNvSpPr/>
          <p:nvPr/>
        </p:nvSpPr>
        <p:spPr>
          <a:xfrm>
            <a:off x="1957641" y="277348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E9E6C14-81F4-BC48-9FA1-EA966DCD05AF}"/>
              </a:ext>
            </a:extLst>
          </p:cNvPr>
          <p:cNvSpPr/>
          <p:nvPr/>
        </p:nvSpPr>
        <p:spPr>
          <a:xfrm>
            <a:off x="2021461" y="288248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BC098A6-32B2-B74A-AB2D-08EC1F098414}"/>
              </a:ext>
            </a:extLst>
          </p:cNvPr>
          <p:cNvSpPr/>
          <p:nvPr/>
        </p:nvSpPr>
        <p:spPr>
          <a:xfrm>
            <a:off x="2405168" y="226446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C9EB27-1FEC-FE4E-9B0E-FAA3C5D4B273}"/>
              </a:ext>
            </a:extLst>
          </p:cNvPr>
          <p:cNvSpPr/>
          <p:nvPr/>
        </p:nvSpPr>
        <p:spPr>
          <a:xfrm>
            <a:off x="2405168" y="259495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9AA6B3-B337-7F44-AF5B-CDA02F1E7B4B}"/>
                  </a:ext>
                </a:extLst>
              </p:cNvPr>
              <p:cNvSpPr txBox="1"/>
              <p:nvPr/>
            </p:nvSpPr>
            <p:spPr>
              <a:xfrm>
                <a:off x="1488036" y="2862012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D9AA6B3-B337-7F44-AF5B-CDA02F1E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36" y="2862012"/>
                <a:ext cx="525850" cy="246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FDD3A1B-BAB1-1E47-8809-68CB525A6F53}"/>
                  </a:ext>
                </a:extLst>
              </p:cNvPr>
              <p:cNvSpPr txBox="1"/>
              <p:nvPr/>
            </p:nvSpPr>
            <p:spPr>
              <a:xfrm>
                <a:off x="2565163" y="3521728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FDD3A1B-BAB1-1E47-8809-68CB525A6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63" y="3521728"/>
                <a:ext cx="525850" cy="246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BEDBE2CC-E426-E643-950E-BF2C8A62C562}"/>
              </a:ext>
            </a:extLst>
          </p:cNvPr>
          <p:cNvSpPr txBox="1"/>
          <p:nvPr/>
        </p:nvSpPr>
        <p:spPr>
          <a:xfrm>
            <a:off x="2694696" y="3790704"/>
            <a:ext cx="310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1|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BC45C3-DD74-0944-96E4-7C28ED431B4C}"/>
              </a:ext>
            </a:extLst>
          </p:cNvPr>
          <p:cNvSpPr txBox="1"/>
          <p:nvPr/>
        </p:nvSpPr>
        <p:spPr>
          <a:xfrm>
            <a:off x="2167990" y="1226918"/>
            <a:ext cx="230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/>
              <a:t>Fit 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9DADEB4B-08DA-5842-B7A4-980531D9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4496" y="1215730"/>
            <a:ext cx="1268815" cy="324995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B6AC883-25F6-5A47-BC66-57D728941B1A}"/>
              </a:ext>
            </a:extLst>
          </p:cNvPr>
          <p:cNvCxnSpPr>
            <a:cxnSpLocks/>
          </p:cNvCxnSpPr>
          <p:nvPr/>
        </p:nvCxnSpPr>
        <p:spPr>
          <a:xfrm flipV="1">
            <a:off x="1712123" y="2169499"/>
            <a:ext cx="2487501" cy="156005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A400287-09D3-2D46-8876-515B111E25B3}"/>
              </a:ext>
            </a:extLst>
          </p:cNvPr>
          <p:cNvSpPr txBox="1"/>
          <p:nvPr/>
        </p:nvSpPr>
        <p:spPr>
          <a:xfrm>
            <a:off x="5424666" y="2632008"/>
            <a:ext cx="54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or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A791A7-BCD9-BD49-9C72-37E8B508BF86}"/>
              </a:ext>
            </a:extLst>
          </p:cNvPr>
          <p:cNvSpPr txBox="1"/>
          <p:nvPr/>
        </p:nvSpPr>
        <p:spPr>
          <a:xfrm>
            <a:off x="10822337" y="2543911"/>
            <a:ext cx="128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O</a:t>
            </a:r>
            <a:r>
              <a:rPr lang="en-CN" sz="2000" i="1" dirty="0"/>
              <a:t>r …</a:t>
            </a:r>
          </a:p>
        </p:txBody>
      </p:sp>
    </p:spTree>
    <p:extLst>
      <p:ext uri="{BB962C8B-B14F-4D97-AF65-F5344CB8AC3E}">
        <p14:creationId xmlns:p14="http://schemas.microsoft.com/office/powerpoint/2010/main" val="1544708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870262" y="5689096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20" y="6163233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598" y="6163233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38" y="6163233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584" y="6138813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1992669" y="6097639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669" y="6097639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194636" y="609772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36" y="6097722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/>
              <p:nvPr/>
            </p:nvSpPr>
            <p:spPr>
              <a:xfrm>
                <a:off x="7357413" y="610407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4C78C5-17FB-6E4C-A169-9751AED09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413" y="6104077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076687" y="6045596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87" y="6045596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562475" y="610407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75" y="6104077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403849" y="610407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49" y="6104077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6025059" y="610573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059" y="6105737"/>
                <a:ext cx="5298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1958485" y="5130479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85" y="5130479"/>
                <a:ext cx="5298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/>
              <p:nvPr/>
            </p:nvSpPr>
            <p:spPr>
              <a:xfrm>
                <a:off x="3143360" y="513056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0B5F48-3C37-4F44-B599-C67BE3F4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360" y="5130562"/>
                <a:ext cx="5298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/>
              <p:nvPr/>
            </p:nvSpPr>
            <p:spPr>
              <a:xfrm>
                <a:off x="7280499" y="5136917"/>
                <a:ext cx="529845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AC0FF5-5870-5B47-9C34-1D663055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499" y="5136917"/>
                <a:ext cx="529845" cy="39562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/>
              <p:nvPr/>
            </p:nvSpPr>
            <p:spPr>
              <a:xfrm>
                <a:off x="9008319" y="5078436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16CE5-291B-7F49-B6F3-FEBEF5B1A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319" y="5078436"/>
                <a:ext cx="5298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562475" y="513691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475" y="5136917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403849" y="5136917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49" y="5136917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260989" y="5473994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438884" y="543495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C7F12E-7FFE-6F45-94A4-5E959D8C3566}"/>
              </a:ext>
            </a:extLst>
          </p:cNvPr>
          <p:cNvCxnSpPr>
            <a:cxnSpLocks/>
          </p:cNvCxnSpPr>
          <p:nvPr/>
        </p:nvCxnSpPr>
        <p:spPr>
          <a:xfrm flipV="1">
            <a:off x="7573725" y="5480432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324088" y="5473994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1D29E7-E9A0-924C-9B40-A48A1DEABBFA}"/>
              </a:ext>
            </a:extLst>
          </p:cNvPr>
          <p:cNvSpPr txBox="1"/>
          <p:nvPr/>
        </p:nvSpPr>
        <p:spPr>
          <a:xfrm>
            <a:off x="10559909" y="6024013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C7D0A-9C06-A745-BD7B-CE6BCCF8B98D}"/>
              </a:ext>
            </a:extLst>
          </p:cNvPr>
          <p:cNvSpPr txBox="1"/>
          <p:nvPr/>
        </p:nvSpPr>
        <p:spPr>
          <a:xfrm>
            <a:off x="10211454" y="5112274"/>
            <a:ext cx="189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i="1" dirty="0"/>
              <a:t>Measurement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39415E-4AE7-AE42-8DB4-252CD283CB4C}"/>
              </a:ext>
            </a:extLst>
          </p:cNvPr>
          <p:cNvSpPr txBox="1"/>
          <p:nvPr/>
        </p:nvSpPr>
        <p:spPr>
          <a:xfrm>
            <a:off x="247969" y="81642"/>
            <a:ext cx="1137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Apply the fitted discriminant function(use the ruler)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736343-016E-4144-8057-4EEE6C465C90}"/>
                  </a:ext>
                </a:extLst>
              </p:cNvPr>
              <p:cNvSpPr txBox="1"/>
              <p:nvPr/>
            </p:nvSpPr>
            <p:spPr>
              <a:xfrm>
                <a:off x="1111733" y="604862"/>
                <a:ext cx="999579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400" dirty="0"/>
                  <a:t>What </a:t>
                </a:r>
                <a:r>
                  <a:rPr lang="en-US" sz="2400" dirty="0"/>
                  <a:t>we expect to see is that:</a:t>
                </a:r>
              </a:p>
              <a:p>
                <a:endParaRPr lang="en-CN" sz="2400" dirty="0"/>
              </a:p>
              <a:p>
                <a:r>
                  <a:rPr lang="en-CN" sz="2400" dirty="0"/>
                  <a:t>If the </a:t>
                </a:r>
                <a:r>
                  <a:rPr lang="en-CN" sz="2400" b="1" dirty="0"/>
                  <a:t>site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N" sz="2400" dirty="0"/>
                  <a:t> has been polluted with a disturbed community structure, the observed structure and the readout from the ruler will not equal.</a:t>
                </a:r>
              </a:p>
              <a:p>
                <a:endParaRPr lang="en-CN" sz="24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736343-016E-4144-8057-4EEE6C465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33" y="604862"/>
                <a:ext cx="9995797" cy="1938992"/>
              </a:xfrm>
              <a:prstGeom prst="rect">
                <a:avLst/>
              </a:prstGeom>
              <a:blipFill>
                <a:blip r:embed="rId14"/>
                <a:stretch>
                  <a:fillRect l="-888" t="-25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E89B7BD2-C30C-2D41-B369-35B1BFA1FACE}"/>
              </a:ext>
            </a:extLst>
          </p:cNvPr>
          <p:cNvSpPr/>
          <p:nvPr/>
        </p:nvSpPr>
        <p:spPr>
          <a:xfrm>
            <a:off x="2753578" y="4122422"/>
            <a:ext cx="796947" cy="5754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19B84BF-AA7A-C54E-9FBA-8A3160374F22}"/>
              </a:ext>
            </a:extLst>
          </p:cNvPr>
          <p:cNvSpPr/>
          <p:nvPr/>
        </p:nvSpPr>
        <p:spPr>
          <a:xfrm>
            <a:off x="2918108" y="3057339"/>
            <a:ext cx="1085910" cy="9825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6DB6507-18C8-8743-A953-E2EC9C1DEE21}"/>
              </a:ext>
            </a:extLst>
          </p:cNvPr>
          <p:cNvSpPr/>
          <p:nvPr/>
        </p:nvSpPr>
        <p:spPr>
          <a:xfrm>
            <a:off x="1438546" y="3036990"/>
            <a:ext cx="975915" cy="1112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B062F52-A894-1C42-8095-CC3CE3AB9B4F}"/>
              </a:ext>
            </a:extLst>
          </p:cNvPr>
          <p:cNvCxnSpPr>
            <a:cxnSpLocks/>
          </p:cNvCxnSpPr>
          <p:nvPr/>
        </p:nvCxnSpPr>
        <p:spPr>
          <a:xfrm>
            <a:off x="1288954" y="4735151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F9CF17C-D29A-4047-B90D-F717F67971C8}"/>
              </a:ext>
            </a:extLst>
          </p:cNvPr>
          <p:cNvCxnSpPr>
            <a:cxnSpLocks/>
          </p:cNvCxnSpPr>
          <p:nvPr/>
        </p:nvCxnSpPr>
        <p:spPr>
          <a:xfrm flipV="1">
            <a:off x="1288954" y="281151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ED7769EF-AB1D-024A-AD87-086D748E13AA}"/>
              </a:ext>
            </a:extLst>
          </p:cNvPr>
          <p:cNvSpPr/>
          <p:nvPr/>
        </p:nvSpPr>
        <p:spPr>
          <a:xfrm>
            <a:off x="1781019" y="31450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E8B990-1DDA-2647-8E48-1FB4DD038334}"/>
              </a:ext>
            </a:extLst>
          </p:cNvPr>
          <p:cNvSpPr/>
          <p:nvPr/>
        </p:nvSpPr>
        <p:spPr>
          <a:xfrm>
            <a:off x="1925287" y="342819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A72A19E-3A9B-C243-9417-6EC355237382}"/>
              </a:ext>
            </a:extLst>
          </p:cNvPr>
          <p:cNvSpPr/>
          <p:nvPr/>
        </p:nvSpPr>
        <p:spPr>
          <a:xfrm>
            <a:off x="1752486" y="359345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45B0D77-693E-3346-817F-75233AC80F52}"/>
              </a:ext>
            </a:extLst>
          </p:cNvPr>
          <p:cNvSpPr/>
          <p:nvPr/>
        </p:nvSpPr>
        <p:spPr>
          <a:xfrm>
            <a:off x="3053773" y="324259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717AE74-2782-7045-B101-C13304F9A4E7}"/>
              </a:ext>
            </a:extLst>
          </p:cNvPr>
          <p:cNvSpPr/>
          <p:nvPr/>
        </p:nvSpPr>
        <p:spPr>
          <a:xfrm>
            <a:off x="3152391" y="348489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66E2EF2-D86B-5546-A78D-80C41537ABF9}"/>
              </a:ext>
            </a:extLst>
          </p:cNvPr>
          <p:cNvSpPr/>
          <p:nvPr/>
        </p:nvSpPr>
        <p:spPr>
          <a:xfrm>
            <a:off x="1647311" y="340360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FA94FC9-F2E3-C443-87BA-FE4AEBC0A2F9}"/>
              </a:ext>
            </a:extLst>
          </p:cNvPr>
          <p:cNvSpPr/>
          <p:nvPr/>
        </p:nvSpPr>
        <p:spPr>
          <a:xfrm>
            <a:off x="3296533" y="333299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A5B53FF-7509-AE48-99DB-9A47794C852B}"/>
              </a:ext>
            </a:extLst>
          </p:cNvPr>
          <p:cNvSpPr/>
          <p:nvPr/>
        </p:nvSpPr>
        <p:spPr>
          <a:xfrm>
            <a:off x="3385110" y="355674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8FDABB5-F4B0-CA46-BAE9-086DEED298D8}"/>
              </a:ext>
            </a:extLst>
          </p:cNvPr>
          <p:cNvSpPr/>
          <p:nvPr/>
        </p:nvSpPr>
        <p:spPr>
          <a:xfrm>
            <a:off x="3448930" y="366574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DDF5244-DCDC-1447-980A-36EDB6C5CA88}"/>
              </a:ext>
            </a:extLst>
          </p:cNvPr>
          <p:cNvSpPr txBox="1"/>
          <p:nvPr/>
        </p:nvSpPr>
        <p:spPr>
          <a:xfrm>
            <a:off x="1242582" y="2655633"/>
            <a:ext cx="268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2|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all sites</a:t>
            </a:r>
            <a:endParaRPr lang="en-CN" sz="1200" b="1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642FD7B-E134-744F-98D7-2B1A80EB6368}"/>
              </a:ext>
            </a:extLst>
          </p:cNvPr>
          <p:cNvSpPr/>
          <p:nvPr/>
        </p:nvSpPr>
        <p:spPr>
          <a:xfrm>
            <a:off x="3267609" y="361865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084E888-5894-8949-82D4-DEA844118682}"/>
              </a:ext>
            </a:extLst>
          </p:cNvPr>
          <p:cNvSpPr/>
          <p:nvPr/>
        </p:nvSpPr>
        <p:spPr>
          <a:xfrm>
            <a:off x="3528653" y="343716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EC97B3D-CC2B-1A46-8165-2CCE1157DF84}"/>
              </a:ext>
            </a:extLst>
          </p:cNvPr>
          <p:cNvSpPr/>
          <p:nvPr/>
        </p:nvSpPr>
        <p:spPr>
          <a:xfrm>
            <a:off x="3654225" y="379570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673702C-E834-2541-A0EB-9A1890F899C8}"/>
              </a:ext>
            </a:extLst>
          </p:cNvPr>
          <p:cNvSpPr/>
          <p:nvPr/>
        </p:nvSpPr>
        <p:spPr>
          <a:xfrm>
            <a:off x="3723594" y="351537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8C8E849-1ED1-924E-84AF-603626AB5BBD}"/>
              </a:ext>
            </a:extLst>
          </p:cNvPr>
          <p:cNvSpPr/>
          <p:nvPr/>
        </p:nvSpPr>
        <p:spPr>
          <a:xfrm>
            <a:off x="3825192" y="361802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500B2DB-8861-4145-A879-1D2B24C1C55B}"/>
              </a:ext>
            </a:extLst>
          </p:cNvPr>
          <p:cNvSpPr/>
          <p:nvPr/>
        </p:nvSpPr>
        <p:spPr>
          <a:xfrm>
            <a:off x="2875042" y="426009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B1026FF-38B3-D140-A405-C7D568089A5B}"/>
              </a:ext>
            </a:extLst>
          </p:cNvPr>
          <p:cNvSpPr/>
          <p:nvPr/>
        </p:nvSpPr>
        <p:spPr>
          <a:xfrm>
            <a:off x="2938862" y="436910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DD9723B-1E11-5045-A08F-499AA05451EE}"/>
              </a:ext>
            </a:extLst>
          </p:cNvPr>
          <p:cNvSpPr/>
          <p:nvPr/>
        </p:nvSpPr>
        <p:spPr>
          <a:xfrm>
            <a:off x="3144157" y="449905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7B5A1AC-B931-5546-ADF1-09A2F022BBDE}"/>
              </a:ext>
            </a:extLst>
          </p:cNvPr>
          <p:cNvSpPr/>
          <p:nvPr/>
        </p:nvSpPr>
        <p:spPr>
          <a:xfrm>
            <a:off x="3371334" y="426631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4B15609-4C6F-A143-926B-A9C2C1E5E77E}"/>
              </a:ext>
            </a:extLst>
          </p:cNvPr>
          <p:cNvSpPr/>
          <p:nvPr/>
        </p:nvSpPr>
        <p:spPr>
          <a:xfrm>
            <a:off x="3198533" y="443157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00E758B-F831-3347-B203-F86A00BC1D77}"/>
              </a:ext>
            </a:extLst>
          </p:cNvPr>
          <p:cNvSpPr/>
          <p:nvPr/>
        </p:nvSpPr>
        <p:spPr>
          <a:xfrm>
            <a:off x="3093358" y="424172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45ABBB9-EE7E-F84B-821F-96C2E2C21EA1}"/>
              </a:ext>
            </a:extLst>
          </p:cNvPr>
          <p:cNvSpPr/>
          <p:nvPr/>
        </p:nvSpPr>
        <p:spPr>
          <a:xfrm>
            <a:off x="1730220" y="372581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8FF4FC2-3DB4-7040-8F9B-1EFBC16CE725}"/>
              </a:ext>
            </a:extLst>
          </p:cNvPr>
          <p:cNvSpPr/>
          <p:nvPr/>
        </p:nvSpPr>
        <p:spPr>
          <a:xfrm>
            <a:off x="1794040" y="38348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5A61987-8855-8743-81DC-3475B2CE87DF}"/>
              </a:ext>
            </a:extLst>
          </p:cNvPr>
          <p:cNvSpPr/>
          <p:nvPr/>
        </p:nvSpPr>
        <p:spPr>
          <a:xfrm>
            <a:off x="2069766" y="397350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3403BBD-6478-D14E-8F4B-A8CDD202E5F1}"/>
              </a:ext>
            </a:extLst>
          </p:cNvPr>
          <p:cNvSpPr/>
          <p:nvPr/>
        </p:nvSpPr>
        <p:spPr>
          <a:xfrm>
            <a:off x="2177747" y="354728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A3539DF-ED9B-F142-A378-D807A5D005B4}"/>
                  </a:ext>
                </a:extLst>
              </p:cNvPr>
              <p:cNvSpPr txBox="1"/>
              <p:nvPr/>
            </p:nvSpPr>
            <p:spPr>
              <a:xfrm>
                <a:off x="1275673" y="4067738"/>
                <a:ext cx="53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A3539DF-ED9B-F142-A378-D807A5D0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73" y="4067738"/>
                <a:ext cx="536494" cy="2462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6CB70F8-E25F-914E-9090-786AF1950BED}"/>
                  </a:ext>
                </a:extLst>
              </p:cNvPr>
              <p:cNvSpPr txBox="1"/>
              <p:nvPr/>
            </p:nvSpPr>
            <p:spPr>
              <a:xfrm>
                <a:off x="3915603" y="3209881"/>
                <a:ext cx="5039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6CB70F8-E25F-914E-9090-786AF195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03" y="3209881"/>
                <a:ext cx="503984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D45D13E-3BF6-9044-B528-E13416B93ADE}"/>
                  </a:ext>
                </a:extLst>
              </p:cNvPr>
              <p:cNvSpPr txBox="1"/>
              <p:nvPr/>
            </p:nvSpPr>
            <p:spPr>
              <a:xfrm>
                <a:off x="2337742" y="4474063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4D45D13E-3BF6-9044-B528-E13416B93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742" y="4474063"/>
                <a:ext cx="525850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36C06991-C9FB-704B-ABC0-E4C52ECFEA65}"/>
              </a:ext>
            </a:extLst>
          </p:cNvPr>
          <p:cNvSpPr txBox="1"/>
          <p:nvPr/>
        </p:nvSpPr>
        <p:spPr>
          <a:xfrm>
            <a:off x="2774551" y="4743039"/>
            <a:ext cx="2586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Environmental variable 1|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all sites</a:t>
            </a:r>
            <a:endParaRPr lang="en-CN" sz="12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A64B62-0C1F-AD40-AB7C-E8E8E095EADC}"/>
              </a:ext>
            </a:extLst>
          </p:cNvPr>
          <p:cNvSpPr txBox="1"/>
          <p:nvPr/>
        </p:nvSpPr>
        <p:spPr>
          <a:xfrm>
            <a:off x="1940569" y="2179253"/>
            <a:ext cx="230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/>
              <a:t>Apply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0233027-49DF-6A48-8889-0995E4110E3D}"/>
              </a:ext>
            </a:extLst>
          </p:cNvPr>
          <p:cNvSpPr txBox="1"/>
          <p:nvPr/>
        </p:nvSpPr>
        <p:spPr>
          <a:xfrm>
            <a:off x="4178528" y="2409672"/>
            <a:ext cx="948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O</a:t>
            </a:r>
            <a:r>
              <a:rPr lang="en-CN" sz="1000" b="1" dirty="0"/>
              <a:t>ther sites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308311E-A7DA-0E42-B853-3E6A01239FA8}"/>
              </a:ext>
            </a:extLst>
          </p:cNvPr>
          <p:cNvSpPr/>
          <p:nvPr/>
        </p:nvSpPr>
        <p:spPr>
          <a:xfrm>
            <a:off x="4291729" y="263990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B7F3939D-008B-1044-8C4B-2F211BCD01D4}"/>
              </a:ext>
            </a:extLst>
          </p:cNvPr>
          <p:cNvCxnSpPr>
            <a:cxnSpLocks/>
          </p:cNvCxnSpPr>
          <p:nvPr/>
        </p:nvCxnSpPr>
        <p:spPr>
          <a:xfrm flipV="1">
            <a:off x="3799727" y="2747996"/>
            <a:ext cx="445215" cy="3304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F74AFD05-1C35-294F-B880-7B6F23D72FA8}"/>
              </a:ext>
            </a:extLst>
          </p:cNvPr>
          <p:cNvSpPr/>
          <p:nvPr/>
        </p:nvSpPr>
        <p:spPr>
          <a:xfrm>
            <a:off x="2069766" y="326979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76047FF3-E84C-2D4E-B394-6D8C15ADF60B}"/>
              </a:ext>
            </a:extLst>
          </p:cNvPr>
          <p:cNvSpPr/>
          <p:nvPr/>
        </p:nvSpPr>
        <p:spPr>
          <a:xfrm>
            <a:off x="2203263" y="340360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1178E68-4CAD-284C-A0DF-BD3302DA8D6A}"/>
              </a:ext>
            </a:extLst>
          </p:cNvPr>
          <p:cNvSpPr/>
          <p:nvPr/>
        </p:nvSpPr>
        <p:spPr>
          <a:xfrm>
            <a:off x="2962492" y="451455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089A3F8-32FE-3A44-B135-8B7EE950A877}"/>
              </a:ext>
            </a:extLst>
          </p:cNvPr>
          <p:cNvSpPr/>
          <p:nvPr/>
        </p:nvSpPr>
        <p:spPr>
          <a:xfrm>
            <a:off x="3339327" y="445287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E5F0C9C-1066-594C-9AC3-90B0945DF857}"/>
              </a:ext>
            </a:extLst>
          </p:cNvPr>
          <p:cNvSpPr/>
          <p:nvPr/>
        </p:nvSpPr>
        <p:spPr>
          <a:xfrm>
            <a:off x="3081921" y="369756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EC9844E7-058B-474C-A8B0-A88CD493F9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62475" y="2185010"/>
            <a:ext cx="1268815" cy="324995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9F9BCA2B-9A4D-2141-B303-7162E6D6530B}"/>
              </a:ext>
            </a:extLst>
          </p:cNvPr>
          <p:cNvSpPr/>
          <p:nvPr/>
        </p:nvSpPr>
        <p:spPr>
          <a:xfrm>
            <a:off x="7128445" y="5095385"/>
            <a:ext cx="932742" cy="151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795D5EF-759E-B342-A643-B897A9C0FADE}"/>
              </a:ext>
            </a:extLst>
          </p:cNvPr>
          <p:cNvSpPr txBox="1"/>
          <p:nvPr/>
        </p:nvSpPr>
        <p:spPr>
          <a:xfrm>
            <a:off x="5224782" y="5143487"/>
            <a:ext cx="254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Ideal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607E8CC-4A8D-9F4A-83EA-F2ECFA4F62BC}"/>
              </a:ext>
            </a:extLst>
          </p:cNvPr>
          <p:cNvSpPr txBox="1"/>
          <p:nvPr/>
        </p:nvSpPr>
        <p:spPr>
          <a:xfrm>
            <a:off x="5360590" y="3296417"/>
            <a:ext cx="217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</a:rPr>
              <a:t>Observaed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2F30E83-4600-2940-8CC6-95717EADC62C}"/>
                  </a:ext>
                </a:extLst>
              </p:cNvPr>
              <p:cNvSpPr txBox="1"/>
              <p:nvPr/>
            </p:nvSpPr>
            <p:spPr>
              <a:xfrm>
                <a:off x="6757377" y="3252500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2F30E83-4600-2940-8CC6-95717EADC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77" y="3252500"/>
                <a:ext cx="1576088" cy="461665"/>
              </a:xfrm>
              <a:prstGeom prst="rect">
                <a:avLst/>
              </a:prstGeom>
              <a:blipFill>
                <a:blip r:embed="rId1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6E35588-1DE9-E74C-9CF7-95228B928D84}"/>
              </a:ext>
            </a:extLst>
          </p:cNvPr>
          <p:cNvCxnSpPr>
            <a:cxnSpLocks/>
          </p:cNvCxnSpPr>
          <p:nvPr/>
        </p:nvCxnSpPr>
        <p:spPr>
          <a:xfrm>
            <a:off x="7535612" y="3754691"/>
            <a:ext cx="0" cy="11557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ED9C156-9446-DC48-B56E-613D687F5068}"/>
              </a:ext>
            </a:extLst>
          </p:cNvPr>
          <p:cNvSpPr txBox="1"/>
          <p:nvPr/>
        </p:nvSpPr>
        <p:spPr>
          <a:xfrm>
            <a:off x="5300043" y="4082917"/>
            <a:ext cx="21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Pollution appears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A23D073-C9E4-3346-A175-5C4528004967}"/>
                  </a:ext>
                </a:extLst>
              </p:cNvPr>
              <p:cNvSpPr txBox="1"/>
              <p:nvPr/>
            </p:nvSpPr>
            <p:spPr>
              <a:xfrm>
                <a:off x="6742970" y="4039931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A23D073-C9E4-3346-A175-5C452800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70" y="4039931"/>
                <a:ext cx="157608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TextBox 177">
            <a:extLst>
              <a:ext uri="{FF2B5EF4-FFF2-40B4-BE49-F238E27FC236}">
                <a16:creationId xmlns:a16="http://schemas.microsoft.com/office/drawing/2014/main" id="{5E73E469-91DA-2946-AFE7-6E154668F5DB}"/>
              </a:ext>
            </a:extLst>
          </p:cNvPr>
          <p:cNvSpPr txBox="1"/>
          <p:nvPr/>
        </p:nvSpPr>
        <p:spPr>
          <a:xfrm>
            <a:off x="7648660" y="3900730"/>
            <a:ext cx="258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Difference in community structure appears </a:t>
            </a:r>
            <a:r>
              <a:rPr lang="en-CN" b="1" dirty="0"/>
              <a:t>(</a:t>
            </a:r>
            <a:r>
              <a:rPr lang="en-US" altLang="zh-CN" sz="1800" b="1" dirty="0"/>
              <a:t>ZCI</a:t>
            </a:r>
            <a:r>
              <a:rPr lang="en-C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774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3DE191B0-D3E2-DD48-9681-4BD85026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187" y="324744"/>
            <a:ext cx="4114800" cy="6937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AE8AB-4036-BC43-833C-6C9F79FB4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52767" t="15202" r="30308" b="64614"/>
          <a:stretch/>
        </p:blipFill>
        <p:spPr>
          <a:xfrm>
            <a:off x="1184806" y="3949124"/>
            <a:ext cx="1684421" cy="105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235AD-B01A-0E4F-A942-2FB1FD44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80" y="4399107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E4F1B-6965-8F4C-B2D7-077BCECC8151}"/>
                  </a:ext>
                </a:extLst>
              </p:cNvPr>
              <p:cNvSpPr txBox="1"/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E4F1B-6965-8F4C-B2D7-077BCECC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736608-4711-C844-AF63-835FA5D37209}"/>
                  </a:ext>
                </a:extLst>
              </p:cNvPr>
              <p:cNvSpPr txBox="1"/>
              <p:nvPr/>
            </p:nvSpPr>
            <p:spPr>
              <a:xfrm>
                <a:off x="1753041" y="3372791"/>
                <a:ext cx="529845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736608-4711-C844-AF63-835FA5D37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41" y="3372791"/>
                <a:ext cx="529845" cy="39562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41A93D-BFAB-8B49-B9D7-EF6F7F28CD96}"/>
              </a:ext>
            </a:extLst>
          </p:cNvPr>
          <p:cNvCxnSpPr>
            <a:cxnSpLocks/>
          </p:cNvCxnSpPr>
          <p:nvPr/>
        </p:nvCxnSpPr>
        <p:spPr>
          <a:xfrm flipV="1">
            <a:off x="2036642" y="3793307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93DFDA-E562-5F43-BC8C-2AECACFBFB17}"/>
              </a:ext>
            </a:extLst>
          </p:cNvPr>
          <p:cNvSpPr/>
          <p:nvPr/>
        </p:nvSpPr>
        <p:spPr>
          <a:xfrm>
            <a:off x="1600987" y="3331259"/>
            <a:ext cx="932742" cy="151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565E8-6724-334B-A669-1C906838BCF7}"/>
              </a:ext>
            </a:extLst>
          </p:cNvPr>
          <p:cNvSpPr txBox="1"/>
          <p:nvPr/>
        </p:nvSpPr>
        <p:spPr>
          <a:xfrm>
            <a:off x="-342984" y="1542580"/>
            <a:ext cx="21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Observaed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E62817-9D07-2545-8D10-53D89CDA5F8A}"/>
                  </a:ext>
                </a:extLst>
              </p:cNvPr>
              <p:cNvSpPr txBox="1"/>
              <p:nvPr/>
            </p:nvSpPr>
            <p:spPr>
              <a:xfrm>
                <a:off x="1229919" y="1488374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E62817-9D07-2545-8D10-53D89CDA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19" y="1488374"/>
                <a:ext cx="1576088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18F079-B2ED-2043-A0D7-9A7124E201B5}"/>
              </a:ext>
            </a:extLst>
          </p:cNvPr>
          <p:cNvCxnSpPr>
            <a:cxnSpLocks/>
          </p:cNvCxnSpPr>
          <p:nvPr/>
        </p:nvCxnSpPr>
        <p:spPr>
          <a:xfrm>
            <a:off x="2008154" y="1990565"/>
            <a:ext cx="0" cy="11557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8F70A-4B69-7F4C-A277-09416A3B350C}"/>
                  </a:ext>
                </a:extLst>
              </p:cNvPr>
              <p:cNvSpPr txBox="1"/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8F70A-4B69-7F4C-A277-09416A3B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04C40-2D1D-314F-8B71-809BB05C28F8}"/>
              </a:ext>
            </a:extLst>
          </p:cNvPr>
          <p:cNvSpPr txBox="1"/>
          <p:nvPr/>
        </p:nvSpPr>
        <p:spPr>
          <a:xfrm>
            <a:off x="102706" y="3382679"/>
            <a:ext cx="134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Ideal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B54D33-7F54-EF45-AB32-6F8A47DB9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r="94231" b="64614"/>
          <a:stretch/>
        </p:blipFill>
        <p:spPr>
          <a:xfrm>
            <a:off x="649199" y="3949170"/>
            <a:ext cx="574107" cy="1054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6D014-246C-C247-BFD6-5CD4FAB5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90385" t="15202" r="2457" b="64614"/>
          <a:stretch/>
        </p:blipFill>
        <p:spPr>
          <a:xfrm>
            <a:off x="2738186" y="3949078"/>
            <a:ext cx="712269" cy="105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2F3DA-03EB-D542-90D1-AA1AED5DB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322" y="4262950"/>
            <a:ext cx="712268" cy="428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0DC036-0925-084C-BA04-05977469E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47" y="4464257"/>
            <a:ext cx="455823" cy="428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DE5C10-2F72-4249-ADEA-22E722595590}"/>
              </a:ext>
            </a:extLst>
          </p:cNvPr>
          <p:cNvSpPr txBox="1"/>
          <p:nvPr/>
        </p:nvSpPr>
        <p:spPr>
          <a:xfrm>
            <a:off x="-99806" y="2244738"/>
            <a:ext cx="217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Pollution appears</a:t>
            </a:r>
          </a:p>
          <a:p>
            <a:pPr algn="ctr"/>
            <a:r>
              <a:rPr lang="en-CN" dirty="0"/>
              <a:t>(stress level)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33C4C4-D1E7-0346-A315-4F96FCBF0298}"/>
              </a:ext>
            </a:extLst>
          </p:cNvPr>
          <p:cNvCxnSpPr>
            <a:cxnSpLocks/>
          </p:cNvCxnSpPr>
          <p:nvPr/>
        </p:nvCxnSpPr>
        <p:spPr>
          <a:xfrm flipV="1">
            <a:off x="6326826" y="3362493"/>
            <a:ext cx="6198867" cy="15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89A30D1-E997-E54C-A67C-543ACD013A24}"/>
              </a:ext>
            </a:extLst>
          </p:cNvPr>
          <p:cNvSpPr/>
          <p:nvPr/>
        </p:nvSpPr>
        <p:spPr>
          <a:xfrm>
            <a:off x="11094560" y="328199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EDB323-5C83-BF40-9755-85D845649610}"/>
              </a:ext>
            </a:extLst>
          </p:cNvPr>
          <p:cNvSpPr/>
          <p:nvPr/>
        </p:nvSpPr>
        <p:spPr>
          <a:xfrm>
            <a:off x="11158807" y="328540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C68448-E06B-3D47-879A-E4FA0FAAEAF3}"/>
              </a:ext>
            </a:extLst>
          </p:cNvPr>
          <p:cNvSpPr/>
          <p:nvPr/>
        </p:nvSpPr>
        <p:spPr>
          <a:xfrm>
            <a:off x="11311207" y="328316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3047CFD7-C988-3249-B872-E35C829BA0A1}"/>
              </a:ext>
            </a:extLst>
          </p:cNvPr>
          <p:cNvSpPr/>
          <p:nvPr/>
        </p:nvSpPr>
        <p:spPr>
          <a:xfrm>
            <a:off x="10985058" y="3173115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8370D51B-361A-1145-A347-75140C03BF30}"/>
              </a:ext>
            </a:extLst>
          </p:cNvPr>
          <p:cNvSpPr/>
          <p:nvPr/>
        </p:nvSpPr>
        <p:spPr>
          <a:xfrm rot="10800000">
            <a:off x="11441294" y="3173557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03C919-FBFD-CD41-B4D2-AF1F80C3ED89}"/>
              </a:ext>
            </a:extLst>
          </p:cNvPr>
          <p:cNvSpPr/>
          <p:nvPr/>
        </p:nvSpPr>
        <p:spPr>
          <a:xfrm>
            <a:off x="8540810" y="326674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4C109F-FE58-6940-AB4F-084978B9BB6B}"/>
              </a:ext>
            </a:extLst>
          </p:cNvPr>
          <p:cNvCxnSpPr>
            <a:cxnSpLocks/>
          </p:cNvCxnSpPr>
          <p:nvPr/>
        </p:nvCxnSpPr>
        <p:spPr>
          <a:xfrm flipH="1">
            <a:off x="7592065" y="3300465"/>
            <a:ext cx="889722" cy="154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FEBCC1-97A5-7F48-8754-B77B93D0FF11}"/>
                  </a:ext>
                </a:extLst>
              </p:cNvPr>
              <p:cNvSpPr txBox="1"/>
              <p:nvPr/>
            </p:nvSpPr>
            <p:spPr>
              <a:xfrm>
                <a:off x="7530733" y="3001302"/>
                <a:ext cx="1110280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𝒅𝒆𝒈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FEBCC1-97A5-7F48-8754-B77B93D0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33" y="3001302"/>
                <a:ext cx="1110280" cy="277640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40246C-1A82-CA4C-8AED-2CEE283C0919}"/>
                  </a:ext>
                </a:extLst>
              </p:cNvPr>
              <p:cNvSpPr txBox="1"/>
              <p:nvPr/>
            </p:nvSpPr>
            <p:spPr>
              <a:xfrm>
                <a:off x="11897558" y="3434152"/>
                <a:ext cx="1256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ZCI |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40246C-1A82-CA4C-8AED-2CEE283C0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558" y="3434152"/>
                <a:ext cx="1256271" cy="307777"/>
              </a:xfrm>
              <a:prstGeom prst="rect">
                <a:avLst/>
              </a:prstGeom>
              <a:blipFill>
                <a:blip r:embed="rId11"/>
                <a:stretch>
                  <a:fillRect l="-1000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6B08DF-6B5D-FE4F-A38F-259749C94697}"/>
                  </a:ext>
                </a:extLst>
              </p:cNvPr>
              <p:cNvSpPr txBox="1"/>
              <p:nvPr/>
            </p:nvSpPr>
            <p:spPr>
              <a:xfrm>
                <a:off x="11335327" y="3958244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‘reference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6B08DF-6B5D-FE4F-A38F-259749C9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327" y="3958244"/>
                <a:ext cx="1993166" cy="523220"/>
              </a:xfrm>
              <a:prstGeom prst="rect">
                <a:avLst/>
              </a:prstGeom>
              <a:blipFill>
                <a:blip r:embed="rId12"/>
                <a:stretch>
                  <a:fillRect l="-1266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D8CFF-A6B9-4D41-9C01-E103FF6C412E}"/>
              </a:ext>
            </a:extLst>
          </p:cNvPr>
          <p:cNvCxnSpPr>
            <a:cxnSpLocks/>
          </p:cNvCxnSpPr>
          <p:nvPr/>
        </p:nvCxnSpPr>
        <p:spPr>
          <a:xfrm flipH="1" flipV="1">
            <a:off x="11463608" y="3589999"/>
            <a:ext cx="595237" cy="3682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932800-4E57-A045-A80E-DC7DE6D13D11}"/>
              </a:ext>
            </a:extLst>
          </p:cNvPr>
          <p:cNvSpPr txBox="1"/>
          <p:nvPr/>
        </p:nvSpPr>
        <p:spPr>
          <a:xfrm>
            <a:off x="6713092" y="4903727"/>
            <a:ext cx="6088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What expected to see in o</a:t>
            </a:r>
            <a:r>
              <a:rPr lang="en-CN" sz="1400" b="1" i="1" dirty="0"/>
              <a:t>ne-dimentional measurement of community structure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DEC87C8B-78D1-1D4C-B15D-CE64921A7FCC}"/>
              </a:ext>
            </a:extLst>
          </p:cNvPr>
          <p:cNvSpPr/>
          <p:nvPr/>
        </p:nvSpPr>
        <p:spPr>
          <a:xfrm>
            <a:off x="7020144" y="3175797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F4CCB89C-D13A-FF49-9859-6F3A84DB1B43}"/>
              </a:ext>
            </a:extLst>
          </p:cNvPr>
          <p:cNvSpPr/>
          <p:nvPr/>
        </p:nvSpPr>
        <p:spPr>
          <a:xfrm rot="10800000">
            <a:off x="7478894" y="3173115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384BA4-D34B-8147-8C73-9677A10EB849}"/>
              </a:ext>
            </a:extLst>
          </p:cNvPr>
          <p:cNvSpPr/>
          <p:nvPr/>
        </p:nvSpPr>
        <p:spPr>
          <a:xfrm>
            <a:off x="7139273" y="330046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F28126-F49A-3D47-BE06-80E5B7ACA4E1}"/>
              </a:ext>
            </a:extLst>
          </p:cNvPr>
          <p:cNvSpPr/>
          <p:nvPr/>
        </p:nvSpPr>
        <p:spPr>
          <a:xfrm>
            <a:off x="7203520" y="330387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7CA236-D371-EF48-AD7F-EBB82C799C7A}"/>
              </a:ext>
            </a:extLst>
          </p:cNvPr>
          <p:cNvSpPr/>
          <p:nvPr/>
        </p:nvSpPr>
        <p:spPr>
          <a:xfrm>
            <a:off x="7355920" y="330163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DDAE6B-DB66-5648-B94E-960F63456819}"/>
                  </a:ext>
                </a:extLst>
              </p:cNvPr>
              <p:cNvSpPr txBox="1"/>
              <p:nvPr/>
            </p:nvSpPr>
            <p:spPr>
              <a:xfrm>
                <a:off x="5911251" y="4100626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‘degraded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DDAE6B-DB66-5648-B94E-960F6345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51" y="4100626"/>
                <a:ext cx="1993166" cy="523220"/>
              </a:xfrm>
              <a:prstGeom prst="rect">
                <a:avLst/>
              </a:prstGeom>
              <a:blipFill>
                <a:blip r:embed="rId13"/>
                <a:stretch>
                  <a:fillRect l="-1266" t="-2381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D46E54-902E-454E-857E-BE919E627EB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907834" y="3619100"/>
            <a:ext cx="295686" cy="481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B48B3E9-135A-1C41-86EF-723EAB3BD39D}"/>
              </a:ext>
            </a:extLst>
          </p:cNvPr>
          <p:cNvSpPr/>
          <p:nvPr/>
        </p:nvSpPr>
        <p:spPr>
          <a:xfrm>
            <a:off x="11957247" y="328640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A89CB3-DCF6-B945-BB62-0F8F95CA97CD}"/>
              </a:ext>
            </a:extLst>
          </p:cNvPr>
          <p:cNvSpPr/>
          <p:nvPr/>
        </p:nvSpPr>
        <p:spPr>
          <a:xfrm>
            <a:off x="6713092" y="326466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262EBA-1F9D-5344-9745-1466D3097553}"/>
                  </a:ext>
                </a:extLst>
              </p:cNvPr>
              <p:cNvSpPr txBox="1"/>
              <p:nvPr/>
            </p:nvSpPr>
            <p:spPr>
              <a:xfrm>
                <a:off x="9282993" y="2999641"/>
                <a:ext cx="2381175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262EBA-1F9D-5344-9745-1466D3097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993" y="2999641"/>
                <a:ext cx="2381175" cy="277640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77F0A0-9926-954F-93E1-FACF75EC5EF1}"/>
              </a:ext>
            </a:extLst>
          </p:cNvPr>
          <p:cNvCxnSpPr>
            <a:cxnSpLocks/>
          </p:cNvCxnSpPr>
          <p:nvPr/>
        </p:nvCxnSpPr>
        <p:spPr>
          <a:xfrm flipH="1">
            <a:off x="8748366" y="3300465"/>
            <a:ext cx="2121643" cy="1037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60828B-CD5D-984A-8658-F06C77162F39}"/>
              </a:ext>
            </a:extLst>
          </p:cNvPr>
          <p:cNvCxnSpPr>
            <a:cxnSpLocks/>
          </p:cNvCxnSpPr>
          <p:nvPr/>
        </p:nvCxnSpPr>
        <p:spPr>
          <a:xfrm flipH="1">
            <a:off x="8933746" y="2616335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42E360-DDA9-7041-99D7-451809FAC93A}"/>
              </a:ext>
            </a:extLst>
          </p:cNvPr>
          <p:cNvCxnSpPr>
            <a:cxnSpLocks/>
          </p:cNvCxnSpPr>
          <p:nvPr/>
        </p:nvCxnSpPr>
        <p:spPr>
          <a:xfrm>
            <a:off x="9033680" y="1394474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0249D8-9071-9241-AF0A-C27137C78DBE}"/>
              </a:ext>
            </a:extLst>
          </p:cNvPr>
          <p:cNvSpPr txBox="1"/>
          <p:nvPr/>
        </p:nvSpPr>
        <p:spPr>
          <a:xfrm>
            <a:off x="9022608" y="1349220"/>
            <a:ext cx="2221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Probability density</a:t>
            </a:r>
            <a:endParaRPr lang="en-CN" sz="12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28E763-65E9-8D47-B58E-604EC797D19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961" t="11194" r="2182" b="14049"/>
          <a:stretch/>
        </p:blipFill>
        <p:spPr>
          <a:xfrm>
            <a:off x="9080904" y="1770430"/>
            <a:ext cx="1973637" cy="81059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80ADCEB-8411-1D4A-84FB-B2F5089FE15F}"/>
              </a:ext>
            </a:extLst>
          </p:cNvPr>
          <p:cNvSpPr txBox="1"/>
          <p:nvPr/>
        </p:nvSpPr>
        <p:spPr>
          <a:xfrm>
            <a:off x="10486988" y="2606736"/>
            <a:ext cx="97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Stress level</a:t>
            </a:r>
            <a:endParaRPr lang="en-CN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C2719-C022-2F48-BF03-3A61E739EE15}"/>
                  </a:ext>
                </a:extLst>
              </p:cNvPr>
              <p:cNvSpPr txBox="1"/>
              <p:nvPr/>
            </p:nvSpPr>
            <p:spPr>
              <a:xfrm>
                <a:off x="9968674" y="2487987"/>
                <a:ext cx="78283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05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C2719-C022-2F48-BF03-3A61E739E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674" y="2487987"/>
                <a:ext cx="78283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D430F-AE13-0747-9E6C-5DE9C64D048B}"/>
                  </a:ext>
                </a:extLst>
              </p:cNvPr>
              <p:cNvSpPr txBox="1"/>
              <p:nvPr/>
            </p:nvSpPr>
            <p:spPr>
              <a:xfrm>
                <a:off x="10922458" y="1921667"/>
                <a:ext cx="222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200" b="1" dirty="0"/>
                  <a:t> a fixed degraded threshold,</a:t>
                </a:r>
              </a:p>
              <a:p>
                <a:r>
                  <a:rPr lang="en-CN" sz="1200" b="1" dirty="0"/>
                  <a:t>connects to Quntile Regression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D430F-AE13-0747-9E6C-5DE9C64D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58" y="1921667"/>
                <a:ext cx="2221026" cy="461665"/>
              </a:xfrm>
              <a:prstGeom prst="rect">
                <a:avLst/>
              </a:prstGeom>
              <a:blipFill>
                <a:blip r:embed="rId1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D479F4F-9EDE-604F-9FF3-E14DC95B1971}"/>
              </a:ext>
            </a:extLst>
          </p:cNvPr>
          <p:cNvSpPr txBox="1"/>
          <p:nvPr/>
        </p:nvSpPr>
        <p:spPr>
          <a:xfrm>
            <a:off x="2182407" y="2262545"/>
            <a:ext cx="258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Difference in community structure appears </a:t>
            </a:r>
            <a:r>
              <a:rPr lang="en-CN" b="1" dirty="0"/>
              <a:t>(</a:t>
            </a:r>
            <a:r>
              <a:rPr lang="en-US" altLang="zh-CN" sz="1800" b="1" dirty="0"/>
              <a:t>ZCI</a:t>
            </a:r>
            <a:r>
              <a:rPr lang="en-CN" b="1" dirty="0"/>
              <a:t>)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8E86CA43-028F-8A47-8D4F-58842F1C6C53}"/>
              </a:ext>
            </a:extLst>
          </p:cNvPr>
          <p:cNvSpPr/>
          <p:nvPr/>
        </p:nvSpPr>
        <p:spPr>
          <a:xfrm rot="11781180">
            <a:off x="9751133" y="2744364"/>
            <a:ext cx="123777" cy="330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388145-B865-C34C-9D4A-B063D140806D}"/>
                  </a:ext>
                </a:extLst>
              </p:cNvPr>
              <p:cNvSpPr txBox="1"/>
              <p:nvPr/>
            </p:nvSpPr>
            <p:spPr>
              <a:xfrm>
                <a:off x="8277322" y="3444285"/>
                <a:ext cx="88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Site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388145-B865-C34C-9D4A-B063D140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322" y="3444285"/>
                <a:ext cx="881259" cy="369332"/>
              </a:xfrm>
              <a:prstGeom prst="rect">
                <a:avLst/>
              </a:prstGeom>
              <a:blipFill>
                <a:blip r:embed="rId18"/>
                <a:stretch>
                  <a:fillRect l="-5714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7A5E6CA5-D7E0-334F-92A4-92DD8040A158}"/>
              </a:ext>
            </a:extLst>
          </p:cNvPr>
          <p:cNvSpPr/>
          <p:nvPr/>
        </p:nvSpPr>
        <p:spPr>
          <a:xfrm>
            <a:off x="75458" y="1307408"/>
            <a:ext cx="4658177" cy="39275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02579D-BB71-634E-AF7B-0220B9B6AA5F}"/>
                  </a:ext>
                </a:extLst>
              </p:cNvPr>
              <p:cNvSpPr txBox="1"/>
              <p:nvPr/>
            </p:nvSpPr>
            <p:spPr>
              <a:xfrm>
                <a:off x="-304167" y="913181"/>
                <a:ext cx="2587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b="1" dirty="0"/>
                  <a:t>One example site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02579D-BB71-634E-AF7B-0220B9B6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167" y="913181"/>
                <a:ext cx="2587053" cy="369332"/>
              </a:xfrm>
              <a:prstGeom prst="rect">
                <a:avLst/>
              </a:prstGeom>
              <a:blipFill>
                <a:blip r:embed="rId1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Down Arrow 71">
            <a:extLst>
              <a:ext uri="{FF2B5EF4-FFF2-40B4-BE49-F238E27FC236}">
                <a16:creationId xmlns:a16="http://schemas.microsoft.com/office/drawing/2014/main" id="{3D652D62-1824-554B-A79A-2C5B6BE18803}"/>
              </a:ext>
            </a:extLst>
          </p:cNvPr>
          <p:cNvSpPr/>
          <p:nvPr/>
        </p:nvSpPr>
        <p:spPr>
          <a:xfrm rot="16200000">
            <a:off x="5103934" y="2895592"/>
            <a:ext cx="523219" cy="881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383C4-2FDA-054E-BC6D-DC356CF95423}"/>
              </a:ext>
            </a:extLst>
          </p:cNvPr>
          <p:cNvSpPr/>
          <p:nvPr/>
        </p:nvSpPr>
        <p:spPr>
          <a:xfrm>
            <a:off x="5942927" y="1307408"/>
            <a:ext cx="7385566" cy="3941771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5F2C5D-04AA-A844-8503-065FC7F70C1A}"/>
                  </a:ext>
                </a:extLst>
              </p:cNvPr>
              <p:cNvSpPr txBox="1"/>
              <p:nvPr/>
            </p:nvSpPr>
            <p:spPr>
              <a:xfrm>
                <a:off x="5661480" y="909789"/>
                <a:ext cx="3522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b="1" dirty="0"/>
                  <a:t>In the corresponding cluster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b="1" dirty="0"/>
                  <a:t>: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5F2C5D-04AA-A844-8503-065FC7F7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80" y="909789"/>
                <a:ext cx="3522691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37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3DE191B0-D3E2-DD48-9681-4BD85026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187" y="324744"/>
            <a:ext cx="4114800" cy="6937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AE8AB-4036-BC43-833C-6C9F79FB4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52767" t="15202" r="30308" b="64614"/>
          <a:stretch/>
        </p:blipFill>
        <p:spPr>
          <a:xfrm>
            <a:off x="1184806" y="3949124"/>
            <a:ext cx="1684421" cy="105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235AD-B01A-0E4F-A942-2FB1FD44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80" y="4399107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E4F1B-6965-8F4C-B2D7-077BCECC8151}"/>
                  </a:ext>
                </a:extLst>
              </p:cNvPr>
              <p:cNvSpPr txBox="1"/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CE4F1B-6965-8F4C-B2D7-077BCECC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736608-4711-C844-AF63-835FA5D37209}"/>
                  </a:ext>
                </a:extLst>
              </p:cNvPr>
              <p:cNvSpPr txBox="1"/>
              <p:nvPr/>
            </p:nvSpPr>
            <p:spPr>
              <a:xfrm>
                <a:off x="1753041" y="3372791"/>
                <a:ext cx="529845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736608-4711-C844-AF63-835FA5D37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041" y="3372791"/>
                <a:ext cx="529845" cy="39562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41A93D-BFAB-8B49-B9D7-EF6F7F28CD96}"/>
              </a:ext>
            </a:extLst>
          </p:cNvPr>
          <p:cNvCxnSpPr>
            <a:cxnSpLocks/>
          </p:cNvCxnSpPr>
          <p:nvPr/>
        </p:nvCxnSpPr>
        <p:spPr>
          <a:xfrm flipV="1">
            <a:off x="2036642" y="3793307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293DFDA-E562-5F43-BC8C-2AECACFBFB17}"/>
              </a:ext>
            </a:extLst>
          </p:cNvPr>
          <p:cNvSpPr/>
          <p:nvPr/>
        </p:nvSpPr>
        <p:spPr>
          <a:xfrm>
            <a:off x="1600987" y="3331259"/>
            <a:ext cx="932742" cy="151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4565E8-6724-334B-A669-1C906838BCF7}"/>
              </a:ext>
            </a:extLst>
          </p:cNvPr>
          <p:cNvSpPr txBox="1"/>
          <p:nvPr/>
        </p:nvSpPr>
        <p:spPr>
          <a:xfrm>
            <a:off x="-342984" y="1542580"/>
            <a:ext cx="21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Observaed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E62817-9D07-2545-8D10-53D89CDA5F8A}"/>
                  </a:ext>
                </a:extLst>
              </p:cNvPr>
              <p:cNvSpPr txBox="1"/>
              <p:nvPr/>
            </p:nvSpPr>
            <p:spPr>
              <a:xfrm>
                <a:off x="1229919" y="1488374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E62817-9D07-2545-8D10-53D89CDA5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19" y="1488374"/>
                <a:ext cx="1576088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18F079-B2ED-2043-A0D7-9A7124E201B5}"/>
              </a:ext>
            </a:extLst>
          </p:cNvPr>
          <p:cNvCxnSpPr>
            <a:cxnSpLocks/>
          </p:cNvCxnSpPr>
          <p:nvPr/>
        </p:nvCxnSpPr>
        <p:spPr>
          <a:xfrm>
            <a:off x="2008154" y="1990565"/>
            <a:ext cx="0" cy="11557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8F70A-4B69-7F4C-A277-09416A3B350C}"/>
                  </a:ext>
                </a:extLst>
              </p:cNvPr>
              <p:cNvSpPr txBox="1"/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A8F70A-4B69-7F4C-A277-09416A3B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04C40-2D1D-314F-8B71-809BB05C28F8}"/>
              </a:ext>
            </a:extLst>
          </p:cNvPr>
          <p:cNvSpPr txBox="1"/>
          <p:nvPr/>
        </p:nvSpPr>
        <p:spPr>
          <a:xfrm>
            <a:off x="-414462" y="3320840"/>
            <a:ext cx="25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Ideal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B54D33-7F54-EF45-AB32-6F8A47DB9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r="94231" b="64614"/>
          <a:stretch/>
        </p:blipFill>
        <p:spPr>
          <a:xfrm>
            <a:off x="649199" y="3949170"/>
            <a:ext cx="574107" cy="1054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6D014-246C-C247-BFD6-5CD4FAB5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90385" t="15202" r="2457" b="64614"/>
          <a:stretch/>
        </p:blipFill>
        <p:spPr>
          <a:xfrm>
            <a:off x="2738186" y="3949078"/>
            <a:ext cx="712269" cy="1054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2F3DA-03EB-D542-90D1-AA1AED5DB6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322" y="4262950"/>
            <a:ext cx="712268" cy="428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0DC036-0925-084C-BA04-05977469E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47" y="4464257"/>
            <a:ext cx="455823" cy="428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DE5C10-2F72-4249-ADEA-22E722595590}"/>
              </a:ext>
            </a:extLst>
          </p:cNvPr>
          <p:cNvSpPr txBox="1"/>
          <p:nvPr/>
        </p:nvSpPr>
        <p:spPr>
          <a:xfrm>
            <a:off x="-99806" y="2244738"/>
            <a:ext cx="217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Pollution appears</a:t>
            </a:r>
          </a:p>
          <a:p>
            <a:pPr algn="ctr"/>
            <a:r>
              <a:rPr lang="en-CN" dirty="0"/>
              <a:t>(stress level)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33C4C4-D1E7-0346-A315-4F96FCBF0298}"/>
              </a:ext>
            </a:extLst>
          </p:cNvPr>
          <p:cNvCxnSpPr>
            <a:cxnSpLocks/>
          </p:cNvCxnSpPr>
          <p:nvPr/>
        </p:nvCxnSpPr>
        <p:spPr>
          <a:xfrm flipV="1">
            <a:off x="6326826" y="3362493"/>
            <a:ext cx="6198867" cy="15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89A30D1-E997-E54C-A67C-543ACD013A24}"/>
              </a:ext>
            </a:extLst>
          </p:cNvPr>
          <p:cNvSpPr/>
          <p:nvPr/>
        </p:nvSpPr>
        <p:spPr>
          <a:xfrm>
            <a:off x="11094560" y="328199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EDB323-5C83-BF40-9755-85D845649610}"/>
              </a:ext>
            </a:extLst>
          </p:cNvPr>
          <p:cNvSpPr/>
          <p:nvPr/>
        </p:nvSpPr>
        <p:spPr>
          <a:xfrm>
            <a:off x="11158807" y="328540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C68448-E06B-3D47-879A-E4FA0FAAEAF3}"/>
              </a:ext>
            </a:extLst>
          </p:cNvPr>
          <p:cNvSpPr/>
          <p:nvPr/>
        </p:nvSpPr>
        <p:spPr>
          <a:xfrm>
            <a:off x="11311207" y="328316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3047CFD7-C988-3249-B872-E35C829BA0A1}"/>
              </a:ext>
            </a:extLst>
          </p:cNvPr>
          <p:cNvSpPr/>
          <p:nvPr/>
        </p:nvSpPr>
        <p:spPr>
          <a:xfrm>
            <a:off x="10985058" y="3173115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8370D51B-361A-1145-A347-75140C03BF30}"/>
              </a:ext>
            </a:extLst>
          </p:cNvPr>
          <p:cNvSpPr/>
          <p:nvPr/>
        </p:nvSpPr>
        <p:spPr>
          <a:xfrm rot="10800000">
            <a:off x="11441294" y="3173557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03C919-FBFD-CD41-B4D2-AF1F80C3ED89}"/>
              </a:ext>
            </a:extLst>
          </p:cNvPr>
          <p:cNvSpPr/>
          <p:nvPr/>
        </p:nvSpPr>
        <p:spPr>
          <a:xfrm>
            <a:off x="8540810" y="326674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4C109F-FE58-6940-AB4F-084978B9BB6B}"/>
              </a:ext>
            </a:extLst>
          </p:cNvPr>
          <p:cNvCxnSpPr>
            <a:cxnSpLocks/>
          </p:cNvCxnSpPr>
          <p:nvPr/>
        </p:nvCxnSpPr>
        <p:spPr>
          <a:xfrm flipH="1">
            <a:off x="7592065" y="3300465"/>
            <a:ext cx="889722" cy="154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FEBCC1-97A5-7F48-8754-B77B93D0FF11}"/>
                  </a:ext>
                </a:extLst>
              </p:cNvPr>
              <p:cNvSpPr txBox="1"/>
              <p:nvPr/>
            </p:nvSpPr>
            <p:spPr>
              <a:xfrm>
                <a:off x="7530733" y="3001302"/>
                <a:ext cx="1110280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𝒅𝒆𝒈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FEBCC1-97A5-7F48-8754-B77B93D0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33" y="3001302"/>
                <a:ext cx="1110280" cy="277640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40246C-1A82-CA4C-8AED-2CEE283C0919}"/>
                  </a:ext>
                </a:extLst>
              </p:cNvPr>
              <p:cNvSpPr txBox="1"/>
              <p:nvPr/>
            </p:nvSpPr>
            <p:spPr>
              <a:xfrm>
                <a:off x="11897558" y="3434152"/>
                <a:ext cx="1256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ZCI |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40246C-1A82-CA4C-8AED-2CEE283C0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558" y="3434152"/>
                <a:ext cx="1256271" cy="307777"/>
              </a:xfrm>
              <a:prstGeom prst="rect">
                <a:avLst/>
              </a:prstGeom>
              <a:blipFill>
                <a:blip r:embed="rId11"/>
                <a:stretch>
                  <a:fillRect l="-1000" t="-4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6B08DF-6B5D-FE4F-A38F-259749C94697}"/>
                  </a:ext>
                </a:extLst>
              </p:cNvPr>
              <p:cNvSpPr txBox="1"/>
              <p:nvPr/>
            </p:nvSpPr>
            <p:spPr>
              <a:xfrm>
                <a:off x="11335327" y="3958244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‘reference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6B08DF-6B5D-FE4F-A38F-259749C9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327" y="3958244"/>
                <a:ext cx="1993166" cy="523220"/>
              </a:xfrm>
              <a:prstGeom prst="rect">
                <a:avLst/>
              </a:prstGeom>
              <a:blipFill>
                <a:blip r:embed="rId12"/>
                <a:stretch>
                  <a:fillRect l="-1266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D8CFF-A6B9-4D41-9C01-E103FF6C412E}"/>
              </a:ext>
            </a:extLst>
          </p:cNvPr>
          <p:cNvCxnSpPr>
            <a:cxnSpLocks/>
          </p:cNvCxnSpPr>
          <p:nvPr/>
        </p:nvCxnSpPr>
        <p:spPr>
          <a:xfrm flipH="1" flipV="1">
            <a:off x="11463608" y="3589999"/>
            <a:ext cx="595237" cy="3682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932800-4E57-A045-A80E-DC7DE6D13D11}"/>
              </a:ext>
            </a:extLst>
          </p:cNvPr>
          <p:cNvSpPr txBox="1"/>
          <p:nvPr/>
        </p:nvSpPr>
        <p:spPr>
          <a:xfrm>
            <a:off x="6713092" y="4903727"/>
            <a:ext cx="6088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What expected to see in o</a:t>
            </a:r>
            <a:r>
              <a:rPr lang="en-CN" sz="1400" b="1" i="1" dirty="0"/>
              <a:t>ne-dimentional measurement of community structure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DEC87C8B-78D1-1D4C-B15D-CE64921A7FCC}"/>
              </a:ext>
            </a:extLst>
          </p:cNvPr>
          <p:cNvSpPr/>
          <p:nvPr/>
        </p:nvSpPr>
        <p:spPr>
          <a:xfrm>
            <a:off x="7020144" y="3175797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F4CCB89C-D13A-FF49-9859-6F3A84DB1B43}"/>
              </a:ext>
            </a:extLst>
          </p:cNvPr>
          <p:cNvSpPr/>
          <p:nvPr/>
        </p:nvSpPr>
        <p:spPr>
          <a:xfrm rot="10800000">
            <a:off x="7478894" y="3173115"/>
            <a:ext cx="60511" cy="320852"/>
          </a:xfrm>
          <a:prstGeom prst="lef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384BA4-D34B-8147-8C73-9677A10EB849}"/>
              </a:ext>
            </a:extLst>
          </p:cNvPr>
          <p:cNvSpPr/>
          <p:nvPr/>
        </p:nvSpPr>
        <p:spPr>
          <a:xfrm>
            <a:off x="7139273" y="330046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F28126-F49A-3D47-BE06-80E5B7ACA4E1}"/>
              </a:ext>
            </a:extLst>
          </p:cNvPr>
          <p:cNvSpPr/>
          <p:nvPr/>
        </p:nvSpPr>
        <p:spPr>
          <a:xfrm>
            <a:off x="7203520" y="330387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7CA236-D371-EF48-AD7F-EBB82C799C7A}"/>
              </a:ext>
            </a:extLst>
          </p:cNvPr>
          <p:cNvSpPr/>
          <p:nvPr/>
        </p:nvSpPr>
        <p:spPr>
          <a:xfrm>
            <a:off x="7355920" y="330163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DDAE6B-DB66-5648-B94E-960F63456819}"/>
                  </a:ext>
                </a:extLst>
              </p:cNvPr>
              <p:cNvSpPr txBox="1"/>
              <p:nvPr/>
            </p:nvSpPr>
            <p:spPr>
              <a:xfrm>
                <a:off x="5911251" y="4100626"/>
                <a:ext cx="1993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1400" b="1" i="1" dirty="0"/>
                  <a:t>‘degraded endpoint’ in </a:t>
                </a:r>
                <a:r>
                  <a:rPr lang="en-US" altLang="zh-CN" sz="1400" b="1" dirty="0"/>
                  <a:t>cluster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sz="1400" b="1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DDAE6B-DB66-5648-B94E-960F6345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51" y="4100626"/>
                <a:ext cx="1993166" cy="523220"/>
              </a:xfrm>
              <a:prstGeom prst="rect">
                <a:avLst/>
              </a:prstGeom>
              <a:blipFill>
                <a:blip r:embed="rId13"/>
                <a:stretch>
                  <a:fillRect l="-1266" t="-2381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D46E54-902E-454E-857E-BE919E627EBC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907834" y="3619100"/>
            <a:ext cx="295686" cy="4815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8B48B3E9-135A-1C41-86EF-723EAB3BD39D}"/>
              </a:ext>
            </a:extLst>
          </p:cNvPr>
          <p:cNvSpPr/>
          <p:nvPr/>
        </p:nvSpPr>
        <p:spPr>
          <a:xfrm>
            <a:off x="11957247" y="328640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A89CB3-DCF6-B945-BB62-0F8F95CA97CD}"/>
              </a:ext>
            </a:extLst>
          </p:cNvPr>
          <p:cNvSpPr/>
          <p:nvPr/>
        </p:nvSpPr>
        <p:spPr>
          <a:xfrm>
            <a:off x="6713092" y="326466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262EBA-1F9D-5344-9745-1466D3097553}"/>
                  </a:ext>
                </a:extLst>
              </p:cNvPr>
              <p:cNvSpPr txBox="1"/>
              <p:nvPr/>
            </p:nvSpPr>
            <p:spPr>
              <a:xfrm>
                <a:off x="9282993" y="2999641"/>
                <a:ext cx="2381175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D</a:t>
                </a:r>
                <a:r>
                  <a:rPr lang="en-CN" sz="1100" b="1" dirty="0"/>
                  <a:t>istance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en-CN" sz="1100" b="1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1262EBA-1F9D-5344-9745-1466D3097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993" y="2999641"/>
                <a:ext cx="2381175" cy="277640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77F0A0-9926-954F-93E1-FACF75EC5EF1}"/>
              </a:ext>
            </a:extLst>
          </p:cNvPr>
          <p:cNvCxnSpPr>
            <a:cxnSpLocks/>
          </p:cNvCxnSpPr>
          <p:nvPr/>
        </p:nvCxnSpPr>
        <p:spPr>
          <a:xfrm flipH="1">
            <a:off x="8748366" y="3300465"/>
            <a:ext cx="2121643" cy="1037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60828B-CD5D-984A-8658-F06C77162F39}"/>
              </a:ext>
            </a:extLst>
          </p:cNvPr>
          <p:cNvCxnSpPr>
            <a:cxnSpLocks/>
          </p:cNvCxnSpPr>
          <p:nvPr/>
        </p:nvCxnSpPr>
        <p:spPr>
          <a:xfrm flipH="1">
            <a:off x="8933746" y="2616335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42E360-DDA9-7041-99D7-451809FAC93A}"/>
              </a:ext>
            </a:extLst>
          </p:cNvPr>
          <p:cNvCxnSpPr>
            <a:cxnSpLocks/>
          </p:cNvCxnSpPr>
          <p:nvPr/>
        </p:nvCxnSpPr>
        <p:spPr>
          <a:xfrm>
            <a:off x="9033680" y="1394474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0249D8-9071-9241-AF0A-C27137C78DBE}"/>
              </a:ext>
            </a:extLst>
          </p:cNvPr>
          <p:cNvSpPr txBox="1"/>
          <p:nvPr/>
        </p:nvSpPr>
        <p:spPr>
          <a:xfrm>
            <a:off x="9022608" y="1349220"/>
            <a:ext cx="2221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Probability density</a:t>
            </a:r>
            <a:endParaRPr lang="en-CN" sz="12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28E763-65E9-8D47-B58E-604EC797D19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961" t="11194" r="2182" b="14049"/>
          <a:stretch/>
        </p:blipFill>
        <p:spPr>
          <a:xfrm>
            <a:off x="9080904" y="1770430"/>
            <a:ext cx="1973637" cy="81059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80ADCEB-8411-1D4A-84FB-B2F5089FE15F}"/>
              </a:ext>
            </a:extLst>
          </p:cNvPr>
          <p:cNvSpPr txBox="1"/>
          <p:nvPr/>
        </p:nvSpPr>
        <p:spPr>
          <a:xfrm>
            <a:off x="10486988" y="2606736"/>
            <a:ext cx="976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Stress level</a:t>
            </a:r>
            <a:endParaRPr lang="en-CN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C2719-C022-2F48-BF03-3A61E739EE15}"/>
                  </a:ext>
                </a:extLst>
              </p:cNvPr>
              <p:cNvSpPr txBox="1"/>
              <p:nvPr/>
            </p:nvSpPr>
            <p:spPr>
              <a:xfrm>
                <a:off x="9968674" y="2487987"/>
                <a:ext cx="78283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0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05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C2719-C022-2F48-BF03-3A61E739E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674" y="2487987"/>
                <a:ext cx="78283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D430F-AE13-0747-9E6C-5DE9C64D048B}"/>
                  </a:ext>
                </a:extLst>
              </p:cNvPr>
              <p:cNvSpPr txBox="1"/>
              <p:nvPr/>
            </p:nvSpPr>
            <p:spPr>
              <a:xfrm>
                <a:off x="10922458" y="1921667"/>
                <a:ext cx="222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sz="1200" b="1" dirty="0"/>
                  <a:t> a fixed degraded threshold,</a:t>
                </a:r>
              </a:p>
              <a:p>
                <a:r>
                  <a:rPr lang="en-CN" sz="1200" b="1" dirty="0"/>
                  <a:t>connects to Quntile Regression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0D430F-AE13-0747-9E6C-5DE9C64D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458" y="1921667"/>
                <a:ext cx="2221026" cy="461665"/>
              </a:xfrm>
              <a:prstGeom prst="rect">
                <a:avLst/>
              </a:prstGeom>
              <a:blipFill>
                <a:blip r:embed="rId1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D479F4F-9EDE-604F-9FF3-E14DC95B1971}"/>
              </a:ext>
            </a:extLst>
          </p:cNvPr>
          <p:cNvSpPr txBox="1"/>
          <p:nvPr/>
        </p:nvSpPr>
        <p:spPr>
          <a:xfrm>
            <a:off x="2182407" y="2262545"/>
            <a:ext cx="258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Difference in community structure appears </a:t>
            </a:r>
            <a:r>
              <a:rPr lang="en-CN" b="1" dirty="0"/>
              <a:t>(</a:t>
            </a:r>
            <a:r>
              <a:rPr lang="en-US" altLang="zh-CN" sz="1800" b="1" dirty="0"/>
              <a:t>ZCI</a:t>
            </a:r>
            <a:r>
              <a:rPr lang="en-CN" b="1" dirty="0"/>
              <a:t>)</a:t>
            </a:r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8E86CA43-028F-8A47-8D4F-58842F1C6C53}"/>
              </a:ext>
            </a:extLst>
          </p:cNvPr>
          <p:cNvSpPr/>
          <p:nvPr/>
        </p:nvSpPr>
        <p:spPr>
          <a:xfrm rot="11781180">
            <a:off x="9751133" y="2744364"/>
            <a:ext cx="123777" cy="330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388145-B865-C34C-9D4A-B063D140806D}"/>
                  </a:ext>
                </a:extLst>
              </p:cNvPr>
              <p:cNvSpPr txBox="1"/>
              <p:nvPr/>
            </p:nvSpPr>
            <p:spPr>
              <a:xfrm>
                <a:off x="8277322" y="3444285"/>
                <a:ext cx="881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Site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388145-B865-C34C-9D4A-B063D140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322" y="3444285"/>
                <a:ext cx="881259" cy="369332"/>
              </a:xfrm>
              <a:prstGeom prst="rect">
                <a:avLst/>
              </a:prstGeom>
              <a:blipFill>
                <a:blip r:embed="rId18"/>
                <a:stretch>
                  <a:fillRect l="-5714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7A5E6CA5-D7E0-334F-92A4-92DD8040A158}"/>
              </a:ext>
            </a:extLst>
          </p:cNvPr>
          <p:cNvSpPr/>
          <p:nvPr/>
        </p:nvSpPr>
        <p:spPr>
          <a:xfrm>
            <a:off x="75458" y="1307408"/>
            <a:ext cx="4658177" cy="39275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02579D-BB71-634E-AF7B-0220B9B6AA5F}"/>
                  </a:ext>
                </a:extLst>
              </p:cNvPr>
              <p:cNvSpPr txBox="1"/>
              <p:nvPr/>
            </p:nvSpPr>
            <p:spPr>
              <a:xfrm>
                <a:off x="-304167" y="913181"/>
                <a:ext cx="2587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b="1" dirty="0"/>
                  <a:t>One example site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902579D-BB71-634E-AF7B-0220B9B6A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167" y="913181"/>
                <a:ext cx="2587053" cy="369332"/>
              </a:xfrm>
              <a:prstGeom prst="rect">
                <a:avLst/>
              </a:prstGeom>
              <a:blipFill>
                <a:blip r:embed="rId1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Down Arrow 71">
            <a:extLst>
              <a:ext uri="{FF2B5EF4-FFF2-40B4-BE49-F238E27FC236}">
                <a16:creationId xmlns:a16="http://schemas.microsoft.com/office/drawing/2014/main" id="{3D652D62-1824-554B-A79A-2C5B6BE18803}"/>
              </a:ext>
            </a:extLst>
          </p:cNvPr>
          <p:cNvSpPr/>
          <p:nvPr/>
        </p:nvSpPr>
        <p:spPr>
          <a:xfrm rot="16200000">
            <a:off x="5103934" y="2895592"/>
            <a:ext cx="523219" cy="881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C383C4-2FDA-054E-BC6D-DC356CF95423}"/>
              </a:ext>
            </a:extLst>
          </p:cNvPr>
          <p:cNvSpPr/>
          <p:nvPr/>
        </p:nvSpPr>
        <p:spPr>
          <a:xfrm>
            <a:off x="5942927" y="1307408"/>
            <a:ext cx="7385566" cy="3941771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5F2C5D-04AA-A844-8503-065FC7F70C1A}"/>
                  </a:ext>
                </a:extLst>
              </p:cNvPr>
              <p:cNvSpPr txBox="1"/>
              <p:nvPr/>
            </p:nvSpPr>
            <p:spPr>
              <a:xfrm>
                <a:off x="5661480" y="909789"/>
                <a:ext cx="3522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b="1" dirty="0"/>
                  <a:t>In the corresponding cluster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b="1" dirty="0"/>
                  <a:t>: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5F2C5D-04AA-A844-8503-065FC7F70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80" y="909789"/>
                <a:ext cx="3522691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2F0FD80-93F7-304D-A6E0-1F10C64E73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0784" y="1400722"/>
            <a:ext cx="7252338" cy="378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7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37BD60-07DB-3C47-9BFA-E9B2B34E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496480"/>
            <a:ext cx="11437007" cy="5591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168F1-095D-BE4A-A744-B3B912058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2" t="72175" r="25969" b="20029"/>
          <a:stretch/>
        </p:blipFill>
        <p:spPr>
          <a:xfrm>
            <a:off x="2453090" y="5233540"/>
            <a:ext cx="606056" cy="43593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411343-4B90-7D49-B21A-02AAFF337BFF}"/>
              </a:ext>
            </a:extLst>
          </p:cNvPr>
          <p:cNvCxnSpPr>
            <a:cxnSpLocks/>
          </p:cNvCxnSpPr>
          <p:nvPr/>
        </p:nvCxnSpPr>
        <p:spPr>
          <a:xfrm flipH="1">
            <a:off x="588923" y="5937365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383D6E-E5A8-4944-A7BF-F3D34BD0E0C7}"/>
              </a:ext>
            </a:extLst>
          </p:cNvPr>
          <p:cNvSpPr txBox="1"/>
          <p:nvPr/>
        </p:nvSpPr>
        <p:spPr>
          <a:xfrm>
            <a:off x="1056365" y="5956836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2D8BB7-9A1A-1246-A947-FC8C27A10C36}"/>
              </a:ext>
            </a:extLst>
          </p:cNvPr>
          <p:cNvCxnSpPr>
            <a:cxnSpLocks/>
          </p:cNvCxnSpPr>
          <p:nvPr/>
        </p:nvCxnSpPr>
        <p:spPr>
          <a:xfrm>
            <a:off x="688857" y="4715504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F533A-EF8A-2145-B7C8-DF57F70BC32B}"/>
                  </a:ext>
                </a:extLst>
              </p:cNvPr>
              <p:cNvSpPr txBox="1"/>
              <p:nvPr/>
            </p:nvSpPr>
            <p:spPr>
              <a:xfrm>
                <a:off x="688856" y="4617374"/>
                <a:ext cx="2551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F533A-EF8A-2145-B7C8-DF57F70BC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56" y="4617374"/>
                <a:ext cx="2551063" cy="307777"/>
              </a:xfrm>
              <a:prstGeom prst="rect">
                <a:avLst/>
              </a:prstGeom>
              <a:blipFill>
                <a:blip r:embed="rId3"/>
                <a:stretch>
                  <a:fillRect l="-995"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765A9A1-530E-344C-81C6-96425B153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61" t="10334" r="2405" b="15307"/>
          <a:stretch/>
        </p:blipFill>
        <p:spPr>
          <a:xfrm>
            <a:off x="803708" y="5130661"/>
            <a:ext cx="1843546" cy="77578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2AC6D-F190-6B42-BC4B-057AFE20D26A}"/>
              </a:ext>
            </a:extLst>
          </p:cNvPr>
          <p:cNvCxnSpPr>
            <a:cxnSpLocks/>
          </p:cNvCxnSpPr>
          <p:nvPr/>
        </p:nvCxnSpPr>
        <p:spPr>
          <a:xfrm flipH="1">
            <a:off x="2845763" y="3859969"/>
            <a:ext cx="1046817" cy="142840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7BD36-E908-904D-AC97-4019C8B3A657}"/>
                  </a:ext>
                </a:extLst>
              </p:cNvPr>
              <p:cNvSpPr txBox="1"/>
              <p:nvPr/>
            </p:nvSpPr>
            <p:spPr>
              <a:xfrm>
                <a:off x="2845696" y="4536203"/>
                <a:ext cx="18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7BD36-E908-904D-AC97-4019C8B3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96" y="4536203"/>
                <a:ext cx="1846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35BEBB3-F2AB-8942-B48D-CC50A91C0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2" t="72175" r="25969" b="20029"/>
          <a:stretch/>
        </p:blipFill>
        <p:spPr>
          <a:xfrm>
            <a:off x="8868028" y="4396723"/>
            <a:ext cx="606056" cy="43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3CCFC9-10BB-2847-8832-5DBCE4F29392}"/>
                  </a:ext>
                </a:extLst>
              </p:cNvPr>
              <p:cNvSpPr txBox="1"/>
              <p:nvPr/>
            </p:nvSpPr>
            <p:spPr>
              <a:xfrm>
                <a:off x="8682222" y="3965805"/>
                <a:ext cx="1846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3CCFC9-10BB-2847-8832-5DBCE4F29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222" y="3965805"/>
                <a:ext cx="18465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B56FE8-30BB-1543-B6E5-C184A3D93151}"/>
              </a:ext>
            </a:extLst>
          </p:cNvPr>
          <p:cNvCxnSpPr>
            <a:cxnSpLocks/>
          </p:cNvCxnSpPr>
          <p:nvPr/>
        </p:nvCxnSpPr>
        <p:spPr>
          <a:xfrm flipH="1" flipV="1">
            <a:off x="8881380" y="3913973"/>
            <a:ext cx="269936" cy="5240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72EEBD-C389-DE40-8399-022977424CC6}"/>
              </a:ext>
            </a:extLst>
          </p:cNvPr>
          <p:cNvCxnSpPr>
            <a:cxnSpLocks/>
          </p:cNvCxnSpPr>
          <p:nvPr/>
        </p:nvCxnSpPr>
        <p:spPr>
          <a:xfrm flipH="1">
            <a:off x="8881380" y="5898869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5CD36C-E069-204F-8A20-BE37BBCB8869}"/>
              </a:ext>
            </a:extLst>
          </p:cNvPr>
          <p:cNvCxnSpPr>
            <a:cxnSpLocks/>
          </p:cNvCxnSpPr>
          <p:nvPr/>
        </p:nvCxnSpPr>
        <p:spPr>
          <a:xfrm>
            <a:off x="8981314" y="4677008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1D4D323-3E56-754D-BE65-C60405D59D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61" t="11194" r="2182" b="14049"/>
          <a:stretch/>
        </p:blipFill>
        <p:spPr>
          <a:xfrm>
            <a:off x="9028538" y="5052964"/>
            <a:ext cx="1973637" cy="81059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8FBBF9-8AB7-E842-9457-9FDDED986506}"/>
              </a:ext>
            </a:extLst>
          </p:cNvPr>
          <p:cNvSpPr txBox="1"/>
          <p:nvPr/>
        </p:nvSpPr>
        <p:spPr>
          <a:xfrm>
            <a:off x="9059711" y="5934541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FA5A0E-E7D3-A94E-ACA4-2E5664265D20}"/>
                  </a:ext>
                </a:extLst>
              </p:cNvPr>
              <p:cNvSpPr txBox="1"/>
              <p:nvPr/>
            </p:nvSpPr>
            <p:spPr>
              <a:xfrm>
                <a:off x="8990506" y="4585022"/>
                <a:ext cx="2679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FA5A0E-E7D3-A94E-ACA4-2E5664265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06" y="4585022"/>
                <a:ext cx="2679353" cy="307777"/>
              </a:xfrm>
              <a:prstGeom prst="rect">
                <a:avLst/>
              </a:prstGeom>
              <a:blipFill>
                <a:blip r:embed="rId8"/>
                <a:stretch>
                  <a:fillRect l="-948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0FFBA441-64B4-DD47-930C-8B68E1D9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93" t="72175" r="26866" b="23311"/>
          <a:stretch/>
        </p:blipFill>
        <p:spPr>
          <a:xfrm>
            <a:off x="3986050" y="3053741"/>
            <a:ext cx="313509" cy="25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3BAF30-AAAD-8A45-9F6F-F4F4118C1477}"/>
                  </a:ext>
                </a:extLst>
              </p:cNvPr>
              <p:cNvSpPr txBox="1"/>
              <p:nvPr/>
            </p:nvSpPr>
            <p:spPr>
              <a:xfrm>
                <a:off x="3167187" y="2907166"/>
                <a:ext cx="1043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3BAF30-AAAD-8A45-9F6F-F4F4118C1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187" y="2907166"/>
                <a:ext cx="10437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773F70-5BEE-FE49-A11B-4557AF8C8598}"/>
              </a:ext>
            </a:extLst>
          </p:cNvPr>
          <p:cNvCxnSpPr>
            <a:cxnSpLocks/>
          </p:cNvCxnSpPr>
          <p:nvPr/>
        </p:nvCxnSpPr>
        <p:spPr>
          <a:xfrm flipH="1" flipV="1">
            <a:off x="4014651" y="2873829"/>
            <a:ext cx="93318" cy="249985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A7716A2F-479C-4C46-BD6B-EBDFA18C3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728" t="10486" r="2273" b="13342"/>
          <a:stretch/>
        </p:blipFill>
        <p:spPr>
          <a:xfrm>
            <a:off x="1848379" y="1514455"/>
            <a:ext cx="1994768" cy="842837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935610-1703-A343-B685-D2E21D16B58D}"/>
              </a:ext>
            </a:extLst>
          </p:cNvPr>
          <p:cNvCxnSpPr>
            <a:cxnSpLocks/>
          </p:cNvCxnSpPr>
          <p:nvPr/>
        </p:nvCxnSpPr>
        <p:spPr>
          <a:xfrm flipH="1">
            <a:off x="1735183" y="2396799"/>
            <a:ext cx="2221026" cy="7567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41D71C-5300-EC44-9616-08796AE56DF9}"/>
              </a:ext>
            </a:extLst>
          </p:cNvPr>
          <p:cNvCxnSpPr>
            <a:cxnSpLocks/>
          </p:cNvCxnSpPr>
          <p:nvPr/>
        </p:nvCxnSpPr>
        <p:spPr>
          <a:xfrm>
            <a:off x="1835117" y="1174938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93D277D-83C1-9840-BB30-F94A47976064}"/>
              </a:ext>
            </a:extLst>
          </p:cNvPr>
          <p:cNvSpPr txBox="1"/>
          <p:nvPr/>
        </p:nvSpPr>
        <p:spPr>
          <a:xfrm>
            <a:off x="2201873" y="2410267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97FA2F-1D9D-F840-9197-C092B7623B93}"/>
                  </a:ext>
                </a:extLst>
              </p:cNvPr>
              <p:cNvSpPr txBox="1"/>
              <p:nvPr/>
            </p:nvSpPr>
            <p:spPr>
              <a:xfrm>
                <a:off x="1834364" y="1050023"/>
                <a:ext cx="25505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97FA2F-1D9D-F840-9197-C092B7623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364" y="1050023"/>
                <a:ext cx="2550599" cy="307777"/>
              </a:xfrm>
              <a:prstGeom prst="rect">
                <a:avLst/>
              </a:prstGeom>
              <a:blipFill>
                <a:blip r:embed="rId11"/>
                <a:stretch>
                  <a:fillRect l="-495" t="-3846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29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638D68-F2AB-1C42-9F4A-99DFABA26B24}"/>
                  </a:ext>
                </a:extLst>
              </p:cNvPr>
              <p:cNvSpPr txBox="1"/>
              <p:nvPr/>
            </p:nvSpPr>
            <p:spPr>
              <a:xfrm>
                <a:off x="1570894" y="666710"/>
                <a:ext cx="34892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/>
                  <a:t>Probability density|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𝒁𝑪𝑰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CN" sz="16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638D68-F2AB-1C42-9F4A-99DFABA2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94" y="666710"/>
                <a:ext cx="3489267" cy="338554"/>
              </a:xfrm>
              <a:prstGeom prst="rect">
                <a:avLst/>
              </a:prstGeom>
              <a:blipFill>
                <a:blip r:embed="rId2"/>
                <a:stretch>
                  <a:fillRect l="-1087" t="-7143" b="-17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C81C458B-C7D1-C54F-9986-05950E9F5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1" t="11194" r="2182" b="14049"/>
          <a:stretch/>
        </p:blipFill>
        <p:spPr>
          <a:xfrm>
            <a:off x="1653390" y="1612790"/>
            <a:ext cx="2857185" cy="1173474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032B47A-A8E7-CE40-B3C2-2D4FF217D3D4}"/>
              </a:ext>
            </a:extLst>
          </p:cNvPr>
          <p:cNvSpPr txBox="1"/>
          <p:nvPr/>
        </p:nvSpPr>
        <p:spPr>
          <a:xfrm>
            <a:off x="3762156" y="2850832"/>
            <a:ext cx="1251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Stress level</a:t>
            </a:r>
            <a:endParaRPr lang="en-CN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/>
              <p:nvPr/>
            </p:nvSpPr>
            <p:spPr>
              <a:xfrm>
                <a:off x="3096261" y="2674521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3D3639-9649-0B46-AC39-38B7C9FF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1" y="2674521"/>
                <a:ext cx="78283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/>
              <p:nvPr/>
            </p:nvSpPr>
            <p:spPr>
              <a:xfrm>
                <a:off x="1662977" y="3296736"/>
                <a:ext cx="3350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N" b="1" dirty="0"/>
                  <a:t> a fixed degraded threshold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D766E17-7FC2-8346-9301-967C38ECA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77" y="3296736"/>
                <a:ext cx="3350261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FCB5F9-3651-1143-90E9-FA4598F61D17}"/>
              </a:ext>
            </a:extLst>
          </p:cNvPr>
          <p:cNvCxnSpPr>
            <a:cxnSpLocks/>
          </p:cNvCxnSpPr>
          <p:nvPr/>
        </p:nvCxnSpPr>
        <p:spPr>
          <a:xfrm>
            <a:off x="5512708" y="2861333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A6DCBA-CF3D-3E4E-8372-923A3A08C16C}"/>
              </a:ext>
            </a:extLst>
          </p:cNvPr>
          <p:cNvCxnSpPr>
            <a:cxnSpLocks/>
          </p:cNvCxnSpPr>
          <p:nvPr/>
        </p:nvCxnSpPr>
        <p:spPr>
          <a:xfrm flipV="1">
            <a:off x="5512708" y="94478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EC5C629-09D4-ED45-A3C2-FE86E516AFBA}"/>
              </a:ext>
            </a:extLst>
          </p:cNvPr>
          <p:cNvSpPr/>
          <p:nvPr/>
        </p:nvSpPr>
        <p:spPr>
          <a:xfrm>
            <a:off x="6987802" y="160982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8DD768-7AE1-4346-9D15-4DF6F04309B1}"/>
              </a:ext>
            </a:extLst>
          </p:cNvPr>
          <p:cNvSpPr/>
          <p:nvPr/>
        </p:nvSpPr>
        <p:spPr>
          <a:xfrm>
            <a:off x="6458152" y="201662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043991-22F1-7A45-A9D9-CD3E30CCB318}"/>
              </a:ext>
            </a:extLst>
          </p:cNvPr>
          <p:cNvSpPr/>
          <p:nvPr/>
        </p:nvSpPr>
        <p:spPr>
          <a:xfrm>
            <a:off x="6044443" y="245304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013528-95BE-A849-9370-8E05413ACCFD}"/>
              </a:ext>
            </a:extLst>
          </p:cNvPr>
          <p:cNvSpPr/>
          <p:nvPr/>
        </p:nvSpPr>
        <p:spPr>
          <a:xfrm>
            <a:off x="7277527" y="137586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5D3896-9523-9041-B1A6-7AF18064EB3F}"/>
              </a:ext>
            </a:extLst>
          </p:cNvPr>
          <p:cNvSpPr/>
          <p:nvPr/>
        </p:nvSpPr>
        <p:spPr>
          <a:xfrm>
            <a:off x="7569340" y="160981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42C5106-A71E-A44D-A3D1-9250234A970C}"/>
              </a:ext>
            </a:extLst>
          </p:cNvPr>
          <p:cNvSpPr/>
          <p:nvPr/>
        </p:nvSpPr>
        <p:spPr>
          <a:xfrm>
            <a:off x="5952659" y="204783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9E85365-DD69-DA47-A33B-650C9B6A3265}"/>
              </a:ext>
            </a:extLst>
          </p:cNvPr>
          <p:cNvSpPr/>
          <p:nvPr/>
        </p:nvSpPr>
        <p:spPr>
          <a:xfrm>
            <a:off x="7765883" y="176456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AACE36-C84A-204E-AC1E-D73C48694A4F}"/>
              </a:ext>
            </a:extLst>
          </p:cNvPr>
          <p:cNvSpPr/>
          <p:nvPr/>
        </p:nvSpPr>
        <p:spPr>
          <a:xfrm>
            <a:off x="8175227" y="171839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3BCE7E-18B9-C041-A4B7-4ABE52B929F1}"/>
              </a:ext>
            </a:extLst>
          </p:cNvPr>
          <p:cNvSpPr/>
          <p:nvPr/>
        </p:nvSpPr>
        <p:spPr>
          <a:xfrm>
            <a:off x="8441139" y="18199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F21EF4-B1BF-7F4E-B9E0-FE5FE4CBE3FB}"/>
              </a:ext>
            </a:extLst>
          </p:cNvPr>
          <p:cNvCxnSpPr>
            <a:cxnSpLocks/>
          </p:cNvCxnSpPr>
          <p:nvPr/>
        </p:nvCxnSpPr>
        <p:spPr>
          <a:xfrm flipV="1">
            <a:off x="5687992" y="1468198"/>
            <a:ext cx="1401408" cy="9953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9FCF3F-A3CD-6843-8B6F-0155BB9D64A3}"/>
              </a:ext>
            </a:extLst>
          </p:cNvPr>
          <p:cNvCxnSpPr>
            <a:cxnSpLocks/>
          </p:cNvCxnSpPr>
          <p:nvPr/>
        </p:nvCxnSpPr>
        <p:spPr>
          <a:xfrm>
            <a:off x="7081651" y="1475947"/>
            <a:ext cx="1603842" cy="446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D90935-D7B2-1C49-A83B-4897E5921F72}"/>
                  </a:ext>
                </a:extLst>
              </p:cNvPr>
              <p:cNvSpPr txBox="1"/>
              <p:nvPr/>
            </p:nvSpPr>
            <p:spPr>
              <a:xfrm>
                <a:off x="7136738" y="2901486"/>
                <a:ext cx="335026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𝒁𝑪𝑰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sz="1600" b="1" dirty="0"/>
                  <a:t>(distance to reference composition)</a:t>
                </a:r>
                <a:endParaRPr lang="en-CN" sz="16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D90935-D7B2-1C49-A83B-4897E5921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738" y="2901486"/>
                <a:ext cx="3350260" cy="615553"/>
              </a:xfrm>
              <a:prstGeom prst="rect">
                <a:avLst/>
              </a:prstGeom>
              <a:blipFill>
                <a:blip r:embed="rId6"/>
                <a:stretch>
                  <a:fillRect l="-1136" b="-122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EAF697-F350-2740-BD73-FC59FE956D3F}"/>
                  </a:ext>
                </a:extLst>
              </p:cNvPr>
              <p:cNvSpPr txBox="1"/>
              <p:nvPr/>
            </p:nvSpPr>
            <p:spPr>
              <a:xfrm>
                <a:off x="5512708" y="651321"/>
                <a:ext cx="2771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b="1" dirty="0"/>
                  <a:t> th quantile of Stress level</a:t>
                </a:r>
                <a:endParaRPr lang="en-CN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EAF697-F350-2740-BD73-FC59FE956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708" y="651321"/>
                <a:ext cx="2771977" cy="369332"/>
              </a:xfrm>
              <a:prstGeom prst="rect">
                <a:avLst/>
              </a:prstGeom>
              <a:blipFill>
                <a:blip r:embed="rId7"/>
                <a:stretch>
                  <a:fillRect t="-10000" r="-909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74980F-6E27-BE46-A8A8-5EE84AA5587F}"/>
              </a:ext>
            </a:extLst>
          </p:cNvPr>
          <p:cNvCxnSpPr>
            <a:cxnSpLocks/>
          </p:cNvCxnSpPr>
          <p:nvPr/>
        </p:nvCxnSpPr>
        <p:spPr>
          <a:xfrm>
            <a:off x="1547093" y="2828410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BCD2A1-C266-5A47-9876-AE7F21E94C0E}"/>
              </a:ext>
            </a:extLst>
          </p:cNvPr>
          <p:cNvCxnSpPr>
            <a:cxnSpLocks/>
          </p:cNvCxnSpPr>
          <p:nvPr/>
        </p:nvCxnSpPr>
        <p:spPr>
          <a:xfrm flipV="1">
            <a:off x="1547093" y="911865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C83E4E-0CB5-DE48-A94D-712CF4FD82D3}"/>
                  </a:ext>
                </a:extLst>
              </p:cNvPr>
              <p:cNvSpPr txBox="1"/>
              <p:nvPr/>
            </p:nvSpPr>
            <p:spPr>
              <a:xfrm>
                <a:off x="5909504" y="2886582"/>
                <a:ext cx="152108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𝒁𝑪𝑰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C83E4E-0CB5-DE48-A94D-712CF4FD8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504" y="2886582"/>
                <a:ext cx="152108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75667E-BC1A-224B-AB80-1D67069E9A1F}"/>
              </a:ext>
            </a:extLst>
          </p:cNvPr>
          <p:cNvCxnSpPr>
            <a:cxnSpLocks/>
          </p:cNvCxnSpPr>
          <p:nvPr/>
        </p:nvCxnSpPr>
        <p:spPr>
          <a:xfrm flipV="1">
            <a:off x="6646854" y="1802978"/>
            <a:ext cx="0" cy="104171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CAF8E45-AA3C-D742-8455-0BF1DCF33370}"/>
              </a:ext>
            </a:extLst>
          </p:cNvPr>
          <p:cNvCxnSpPr>
            <a:cxnSpLocks/>
          </p:cNvCxnSpPr>
          <p:nvPr/>
        </p:nvCxnSpPr>
        <p:spPr>
          <a:xfrm flipV="1">
            <a:off x="5566561" y="1781462"/>
            <a:ext cx="1031975" cy="385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A42FE5B-A40F-4D4F-BFF3-55C328DAFD92}"/>
                  </a:ext>
                </a:extLst>
              </p:cNvPr>
              <p:cNvSpPr txBox="1"/>
              <p:nvPr/>
            </p:nvSpPr>
            <p:spPr>
              <a:xfrm>
                <a:off x="4726587" y="1524748"/>
                <a:ext cx="1205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CN" sz="12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A42FE5B-A40F-4D4F-BFF3-55C328DA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587" y="1524748"/>
                <a:ext cx="1205625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5E2E76C-8551-0840-8BA0-3486233E6C76}"/>
                  </a:ext>
                </a:extLst>
              </p:cNvPr>
              <p:cNvSpPr txBox="1"/>
              <p:nvPr/>
            </p:nvSpPr>
            <p:spPr>
              <a:xfrm>
                <a:off x="1570894" y="3814390"/>
                <a:ext cx="8860181" cy="1454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𝟗𝟎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b="1" dirty="0"/>
                  <a:t>only 10% samples at this ZCI level support its degraded</a:t>
                </a:r>
              </a:p>
              <a:p>
                <a:endParaRPr lang="en-CN" sz="1050" b="1" dirty="0"/>
              </a:p>
              <a:p>
                <a:r>
                  <a:rPr lang="en-CN" b="1" dirty="0"/>
                  <a:t>The higher the</a:t>
                </a:r>
                <a:r>
                  <a:rPr lang="en-CN" sz="105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altLang="zh-CN" b="1" dirty="0"/>
                  <a:t> parameter is, the more safety it is to reject “not degraded” decision</a:t>
                </a:r>
              </a:p>
              <a:p>
                <a:r>
                  <a:rPr lang="en-US" altLang="zh-CN" sz="11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sz="2000" b="1" dirty="0">
                    <a:solidFill>
                      <a:srgbClr val="FF0000"/>
                    </a:solidFill>
                  </a:rPr>
                  <a:t>only all samples </a:t>
                </a:r>
                <a:r>
                  <a:rPr lang="en-CN" sz="2000" b="1" dirty="0"/>
                  <a:t>less than threshold supports to say “not degraded”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sz="2000" b="1" dirty="0"/>
                  <a:t>: </a:t>
                </a:r>
                <a:r>
                  <a:rPr lang="en-CN" sz="2000" b="1" dirty="0">
                    <a:solidFill>
                      <a:srgbClr val="FF0000"/>
                    </a:solidFill>
                  </a:rPr>
                  <a:t>even one sample </a:t>
                </a:r>
                <a:r>
                  <a:rPr lang="en-CN" sz="2000" b="1" dirty="0"/>
                  <a:t>less than threshold supports to say “not degraded”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5E2E76C-8551-0840-8BA0-3486233E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94" y="3814390"/>
                <a:ext cx="8860181" cy="1454244"/>
              </a:xfrm>
              <a:prstGeom prst="rect">
                <a:avLst/>
              </a:prstGeom>
              <a:blipFill>
                <a:blip r:embed="rId10"/>
                <a:stretch>
                  <a:fillRect l="-572" t="-2609" b="-6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72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C1E4-4A8D-FB43-897A-24E90A30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b="64614"/>
          <a:stretch/>
        </p:blipFill>
        <p:spPr>
          <a:xfrm>
            <a:off x="1038682" y="3343022"/>
            <a:ext cx="9952075" cy="105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307A6-B560-EA4E-9268-BDDA1C9E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40" y="3817159"/>
            <a:ext cx="485701" cy="250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7C137-C26A-A24D-AB08-E632CEAF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18" y="3817159"/>
            <a:ext cx="485701" cy="25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CB348-B309-F94A-A627-B74BB5E1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358" y="3817159"/>
            <a:ext cx="485701" cy="25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70588-7472-344A-B7CC-8D118F21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004" y="3792739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/>
              <p:nvPr/>
            </p:nvSpPr>
            <p:spPr>
              <a:xfrm>
                <a:off x="2161089" y="3751565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07DA4-D776-C84B-A9D3-7ED48168F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089" y="3751565"/>
                <a:ext cx="5298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/>
              <p:nvPr/>
            </p:nvSpPr>
            <p:spPr>
              <a:xfrm>
                <a:off x="3363056" y="3751648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25F571-86EF-EE4B-BBFD-DB7BBB15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056" y="3751648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/>
              <p:nvPr/>
            </p:nvSpPr>
            <p:spPr>
              <a:xfrm>
                <a:off x="9245107" y="3699522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EF2B6-02FA-7841-9B3B-6DBF4171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107" y="3699522"/>
                <a:ext cx="5298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/>
              <p:nvPr/>
            </p:nvSpPr>
            <p:spPr>
              <a:xfrm>
                <a:off x="2730895" y="37580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8F58F0-370E-774B-A26C-D431009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95" y="3758003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/>
              <p:nvPr/>
            </p:nvSpPr>
            <p:spPr>
              <a:xfrm>
                <a:off x="4572269" y="375800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67721-049E-824A-A21B-129C72D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269" y="3758003"/>
                <a:ext cx="5298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/>
              <p:nvPr/>
            </p:nvSpPr>
            <p:spPr>
              <a:xfrm>
                <a:off x="7434910" y="373336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4D436A-77ED-5F46-8DC1-9339F3B7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10" y="3733360"/>
                <a:ext cx="52984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/>
              <p:nvPr/>
            </p:nvSpPr>
            <p:spPr>
              <a:xfrm>
                <a:off x="3379713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B3E05-1ACF-C54D-9A87-3CACAE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13" y="2786419"/>
                <a:ext cx="529845" cy="3781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/>
              <p:nvPr/>
            </p:nvSpPr>
            <p:spPr>
              <a:xfrm>
                <a:off x="2730895" y="279084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3D683-DCD7-6D46-B104-4731551FB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95" y="2790843"/>
                <a:ext cx="5298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/>
              <p:nvPr/>
            </p:nvSpPr>
            <p:spPr>
              <a:xfrm>
                <a:off x="4572269" y="2790843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4001B5-1AD3-6C41-ACA2-3DF0ED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269" y="2790843"/>
                <a:ext cx="5298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/>
              <p:nvPr/>
            </p:nvSpPr>
            <p:spPr>
              <a:xfrm>
                <a:off x="7434910" y="276620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C0617F-8F4D-1B48-8DD6-692A4F08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10" y="2766200"/>
                <a:ext cx="5298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F66688-1D17-AE4B-A191-0A5442D47AFC}"/>
              </a:ext>
            </a:extLst>
          </p:cNvPr>
          <p:cNvCxnSpPr>
            <a:cxnSpLocks/>
          </p:cNvCxnSpPr>
          <p:nvPr/>
        </p:nvCxnSpPr>
        <p:spPr>
          <a:xfrm flipV="1">
            <a:off x="2429409" y="312792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E13E85-E333-B54E-9D9B-34B2E38E9676}"/>
              </a:ext>
            </a:extLst>
          </p:cNvPr>
          <p:cNvCxnSpPr>
            <a:cxnSpLocks/>
          </p:cNvCxnSpPr>
          <p:nvPr/>
        </p:nvCxnSpPr>
        <p:spPr>
          <a:xfrm flipV="1">
            <a:off x="3607304" y="3088878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F232DE-B15A-9245-8856-706241F8FE9C}"/>
              </a:ext>
            </a:extLst>
          </p:cNvPr>
          <p:cNvCxnSpPr>
            <a:cxnSpLocks/>
          </p:cNvCxnSpPr>
          <p:nvPr/>
        </p:nvCxnSpPr>
        <p:spPr>
          <a:xfrm flipV="1">
            <a:off x="9492508" y="3127920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CD0EE-3F6D-794D-8F2D-121E761CBE1A}"/>
                  </a:ext>
                </a:extLst>
              </p:cNvPr>
              <p:cNvSpPr txBox="1"/>
              <p:nvPr/>
            </p:nvSpPr>
            <p:spPr>
              <a:xfrm>
                <a:off x="1993084" y="1409305"/>
                <a:ext cx="3098222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𝒅𝒊𝒔𝒕𝒖𝒓𝒃𝒆𝒅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𝒔𝒊𝒕𝒆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1400" b="1" i="1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′:(</m:t>
                      </m:r>
                      <m:sSub>
                        <m:sSub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b="1" dirty="0"/>
              </a:p>
              <a:p>
                <a:endParaRPr lang="en-US" altLang="zh-CN" sz="1400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𝒓𝒆𝒇</m:t>
                          </m:r>
                        </m:sub>
                      </m:sSub>
                      <m:r>
                        <a:rPr lang="en-US" altLang="zh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4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CD0EE-3F6D-794D-8F2D-121E761C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084" y="1409305"/>
                <a:ext cx="3098222" cy="8013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3BFC24D-F697-6049-B275-61FA85B6C105}"/>
              </a:ext>
            </a:extLst>
          </p:cNvPr>
          <p:cNvSpPr txBox="1"/>
          <p:nvPr/>
        </p:nvSpPr>
        <p:spPr>
          <a:xfrm>
            <a:off x="10809436" y="3671804"/>
            <a:ext cx="139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</a:t>
            </a:r>
            <a:r>
              <a:rPr lang="en-CN" sz="2000" i="1" dirty="0"/>
              <a:t>ick mark</a:t>
            </a:r>
            <a:endParaRPr lang="en-CN" sz="2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B91591-19F3-0E41-B07B-2F3338B11FF1}"/>
              </a:ext>
            </a:extLst>
          </p:cNvPr>
          <p:cNvSpPr txBox="1"/>
          <p:nvPr/>
        </p:nvSpPr>
        <p:spPr>
          <a:xfrm>
            <a:off x="3809136" y="5052204"/>
            <a:ext cx="431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The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ruler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measurement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that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controls</a:t>
            </a:r>
          </a:p>
          <a:p>
            <a:r>
              <a:rPr lang="zh-CN" altLang="en-US" sz="2000" i="1" dirty="0"/>
              <a:t> </a:t>
            </a:r>
            <a:r>
              <a:rPr lang="en-US" altLang="zh-CN" sz="2000" i="1" dirty="0"/>
              <a:t>environmental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confound</a:t>
            </a:r>
            <a:endParaRPr lang="en-CN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A7BCCD-2AC7-D546-A752-0C835B65DFC2}"/>
                  </a:ext>
                </a:extLst>
              </p:cNvPr>
              <p:cNvSpPr txBox="1"/>
              <p:nvPr/>
            </p:nvSpPr>
            <p:spPr>
              <a:xfrm>
                <a:off x="2182840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A7BCCD-2AC7-D546-A752-0C835B65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840" y="2786419"/>
                <a:ext cx="529845" cy="3781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CA4DAE-E528-2446-9797-8E7E55FCEE7F}"/>
                  </a:ext>
                </a:extLst>
              </p:cNvPr>
              <p:cNvSpPr txBox="1"/>
              <p:nvPr/>
            </p:nvSpPr>
            <p:spPr>
              <a:xfrm>
                <a:off x="9227585" y="2786419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CA4DAE-E528-2446-9797-8E7E55FCE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585" y="2786419"/>
                <a:ext cx="529845" cy="3781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02CCF0-135C-E44D-BAEE-06334E4B3162}"/>
                  </a:ext>
                </a:extLst>
              </p:cNvPr>
              <p:cNvSpPr txBox="1"/>
              <p:nvPr/>
            </p:nvSpPr>
            <p:spPr>
              <a:xfrm>
                <a:off x="5714063" y="3760396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02CCF0-135C-E44D-BAEE-06334E4B3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063" y="3760396"/>
                <a:ext cx="5298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A9A87E-8454-EA46-871B-11DB7AE11794}"/>
              </a:ext>
            </a:extLst>
          </p:cNvPr>
          <p:cNvCxnSpPr>
            <a:cxnSpLocks/>
          </p:cNvCxnSpPr>
          <p:nvPr/>
        </p:nvCxnSpPr>
        <p:spPr>
          <a:xfrm flipV="1">
            <a:off x="5958311" y="3097626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EC0D46D-4EA2-464D-9245-5658A98B6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79239" t="15202" b="64614"/>
          <a:stretch/>
        </p:blipFill>
        <p:spPr>
          <a:xfrm>
            <a:off x="4172171" y="3341081"/>
            <a:ext cx="2066156" cy="105460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BDE1E6-03C7-5042-A89D-5D991176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01" y="3794804"/>
            <a:ext cx="485701" cy="250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6A62F-D52B-D045-9A86-3266D3738B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6585" y="2766200"/>
            <a:ext cx="6088592" cy="2173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B6CA41-D427-DD47-8608-563CA8C2B4E7}"/>
                  </a:ext>
                </a:extLst>
              </p:cNvPr>
              <p:cNvSpPr txBox="1"/>
              <p:nvPr/>
            </p:nvSpPr>
            <p:spPr>
              <a:xfrm>
                <a:off x="5091306" y="374310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B6CA41-D427-DD47-8608-563CA8C2B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306" y="3743100"/>
                <a:ext cx="52984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060124-4E8C-3A48-BA6F-6503AB00FD55}"/>
              </a:ext>
            </a:extLst>
          </p:cNvPr>
          <p:cNvCxnSpPr>
            <a:cxnSpLocks/>
          </p:cNvCxnSpPr>
          <p:nvPr/>
        </p:nvCxnSpPr>
        <p:spPr>
          <a:xfrm flipV="1">
            <a:off x="5338707" y="3171498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DD66-0860-684E-8AC5-38F064123ABF}"/>
                  </a:ext>
                </a:extLst>
              </p:cNvPr>
              <p:cNvSpPr txBox="1"/>
              <p:nvPr/>
            </p:nvSpPr>
            <p:spPr>
              <a:xfrm>
                <a:off x="5070175" y="2778415"/>
                <a:ext cx="529845" cy="378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DD66-0860-684E-8AC5-38F06412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75" y="2778415"/>
                <a:ext cx="529845" cy="3781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D1B01B3-F915-3C4F-BDFA-484578C349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91639" y="5063302"/>
            <a:ext cx="876300" cy="53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6A069F-9059-1A4B-AEEC-4658F238241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60909" y="5919478"/>
            <a:ext cx="12573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0F7374-86EB-284A-927F-412A27AC59B6}"/>
                  </a:ext>
                </a:extLst>
              </p:cNvPr>
              <p:cNvSpPr txBox="1"/>
              <p:nvPr/>
            </p:nvSpPr>
            <p:spPr>
              <a:xfrm>
                <a:off x="3841197" y="5908189"/>
                <a:ext cx="4316821" cy="746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i="1" dirty="0"/>
                  <a:t>The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measured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taxa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composition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difference(distance)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between</a:t>
                </a:r>
                <a:r>
                  <a:rPr lang="zh-CN" altLang="en-US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0F7374-86EB-284A-927F-412A27AC5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197" y="5908189"/>
                <a:ext cx="4316821" cy="746230"/>
              </a:xfrm>
              <a:prstGeom prst="rect">
                <a:avLst/>
              </a:prstGeom>
              <a:blipFill>
                <a:blip r:embed="rId23"/>
                <a:stretch>
                  <a:fillRect l="-1466" t="-500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43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86F4D1A-9084-CC4D-AB8D-C97D3934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194" y="345498"/>
            <a:ext cx="4675634" cy="6968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522D1-E4E5-424F-9414-8C3D9F6F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52767" t="15202" r="30308" b="64614"/>
          <a:stretch/>
        </p:blipFill>
        <p:spPr>
          <a:xfrm>
            <a:off x="1184806" y="3949124"/>
            <a:ext cx="1684421" cy="105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91323-ED70-9048-943E-881C014E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80" y="4399107"/>
            <a:ext cx="485701" cy="250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B8058-F0EE-144D-885F-09FDB7899608}"/>
                  </a:ext>
                </a:extLst>
              </p:cNvPr>
              <p:cNvSpPr txBox="1"/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B8058-F0EE-144D-885F-09FDB789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455" y="4262950"/>
                <a:ext cx="5298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9A527-3838-8F40-AA11-23930B2A7400}"/>
              </a:ext>
            </a:extLst>
          </p:cNvPr>
          <p:cNvCxnSpPr>
            <a:cxnSpLocks/>
          </p:cNvCxnSpPr>
          <p:nvPr/>
        </p:nvCxnSpPr>
        <p:spPr>
          <a:xfrm flipV="1">
            <a:off x="2036642" y="3793307"/>
            <a:ext cx="0" cy="41769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9EE1568-464D-904D-81D5-C539A6C9BA65}"/>
              </a:ext>
            </a:extLst>
          </p:cNvPr>
          <p:cNvSpPr/>
          <p:nvPr/>
        </p:nvSpPr>
        <p:spPr>
          <a:xfrm>
            <a:off x="1600987" y="3331259"/>
            <a:ext cx="932742" cy="151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5E87C-2AED-474F-A3F6-EDFE6F5E7CBF}"/>
              </a:ext>
            </a:extLst>
          </p:cNvPr>
          <p:cNvSpPr txBox="1"/>
          <p:nvPr/>
        </p:nvSpPr>
        <p:spPr>
          <a:xfrm>
            <a:off x="-144031" y="1506749"/>
            <a:ext cx="2175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Observed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taxa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composition</a:t>
            </a:r>
            <a:endParaRPr lang="en-CN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CE00CF-B488-F34D-B677-7E87C1E35159}"/>
              </a:ext>
            </a:extLst>
          </p:cNvPr>
          <p:cNvCxnSpPr>
            <a:cxnSpLocks/>
          </p:cNvCxnSpPr>
          <p:nvPr/>
        </p:nvCxnSpPr>
        <p:spPr>
          <a:xfrm>
            <a:off x="2008154" y="1990565"/>
            <a:ext cx="0" cy="11557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E612FC-FF59-C24D-A334-22EED8E9B399}"/>
                  </a:ext>
                </a:extLst>
              </p:cNvPr>
              <p:cNvSpPr txBox="1"/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E612FC-FF59-C24D-A334-22EED8E9B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66" y="2303146"/>
                <a:ext cx="157608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2B597F3-7804-2545-BD3A-FD6EC6EC1E80}"/>
              </a:ext>
            </a:extLst>
          </p:cNvPr>
          <p:cNvSpPr txBox="1"/>
          <p:nvPr/>
        </p:nvSpPr>
        <p:spPr>
          <a:xfrm>
            <a:off x="184130" y="3251234"/>
            <a:ext cx="134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solidFill>
                  <a:srgbClr val="FF0000"/>
                </a:solidFill>
              </a:rPr>
              <a:t>Ideal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taxa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composition</a:t>
            </a:r>
            <a:endParaRPr lang="en-CN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439F59-0E12-944C-B632-614E48A6F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t="15202" r="94231" b="64614"/>
          <a:stretch/>
        </p:blipFill>
        <p:spPr>
          <a:xfrm>
            <a:off x="649199" y="3949170"/>
            <a:ext cx="574107" cy="1054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6E09E-B12F-7143-AB60-F5EA3B3AD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CFFDF"/>
              </a:clrFrom>
              <a:clrTo>
                <a:srgbClr val="DCFFDF">
                  <a:alpha val="0"/>
                </a:srgbClr>
              </a:clrTo>
            </a:clrChange>
          </a:blip>
          <a:srcRect l="90385" t="15202" r="2457" b="64614"/>
          <a:stretch/>
        </p:blipFill>
        <p:spPr>
          <a:xfrm>
            <a:off x="2738186" y="3949078"/>
            <a:ext cx="712269" cy="1054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0175D-0BA5-7A44-9E7E-2015537C5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5322" y="4262950"/>
            <a:ext cx="712268" cy="4285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CF44B6-80D3-B040-B98D-58DD782D9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47" y="4464257"/>
            <a:ext cx="455823" cy="428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60BDF3-3FF8-9945-8792-3DD10BC3597A}"/>
                  </a:ext>
                </a:extLst>
              </p:cNvPr>
              <p:cNvSpPr txBox="1"/>
              <p:nvPr/>
            </p:nvSpPr>
            <p:spPr>
              <a:xfrm>
                <a:off x="-99806" y="2244738"/>
                <a:ext cx="2175791" cy="6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dirty="0"/>
                  <a:t>Pollution appears</a:t>
                </a:r>
              </a:p>
              <a:p>
                <a:pPr algn="ctr"/>
                <a:r>
                  <a:rPr lang="en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N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60BDF3-3FF8-9945-8792-3DD10BC3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806" y="2244738"/>
                <a:ext cx="2175791" cy="672620"/>
              </a:xfrm>
              <a:prstGeom prst="rect">
                <a:avLst/>
              </a:prstGeom>
              <a:blipFill>
                <a:blip r:embed="rId8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C3CAAFA-6240-1548-9BAB-9033799ADE46}"/>
              </a:ext>
            </a:extLst>
          </p:cNvPr>
          <p:cNvSpPr/>
          <p:nvPr/>
        </p:nvSpPr>
        <p:spPr>
          <a:xfrm>
            <a:off x="75459" y="1307408"/>
            <a:ext cx="3750308" cy="392754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45760-95E2-254C-A55E-7FAA786FB7EA}"/>
                  </a:ext>
                </a:extLst>
              </p:cNvPr>
              <p:cNvSpPr txBox="1"/>
              <p:nvPr/>
            </p:nvSpPr>
            <p:spPr>
              <a:xfrm>
                <a:off x="-574162" y="869524"/>
                <a:ext cx="4045850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A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disturbed</a:t>
                </a:r>
                <a:r>
                  <a:rPr lang="zh-CN" altLang="en-US" b="1" dirty="0"/>
                  <a:t> </a:t>
                </a:r>
                <a:r>
                  <a:rPr lang="en-CN" b="1" dirty="0"/>
                  <a:t>site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45760-95E2-254C-A55E-7FAA786F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4162" y="869524"/>
                <a:ext cx="4045850" cy="395621"/>
              </a:xfrm>
              <a:prstGeom prst="rect">
                <a:avLst/>
              </a:prstGeom>
              <a:blipFill>
                <a:blip r:embed="rId9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00D008-EE76-F547-A00A-FA76571F7716}"/>
                  </a:ext>
                </a:extLst>
              </p:cNvPr>
              <p:cNvSpPr txBox="1"/>
              <p:nvPr/>
            </p:nvSpPr>
            <p:spPr>
              <a:xfrm>
                <a:off x="1216365" y="1449456"/>
                <a:ext cx="1576088" cy="49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CN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600D008-EE76-F547-A00A-FA76571F7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365" y="1449456"/>
                <a:ext cx="1576088" cy="496674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C0D90F-F3C6-3642-B718-8CAAD5B8B2F3}"/>
                  </a:ext>
                </a:extLst>
              </p:cNvPr>
              <p:cNvSpPr txBox="1"/>
              <p:nvPr/>
            </p:nvSpPr>
            <p:spPr>
              <a:xfrm>
                <a:off x="1772603" y="3338239"/>
                <a:ext cx="529845" cy="507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C0D90F-F3C6-3642-B718-8CAAD5B8B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03" y="3338239"/>
                <a:ext cx="529845" cy="507768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1C7A79-FC8F-2549-80BA-7042CFFCAF0F}"/>
                  </a:ext>
                </a:extLst>
              </p:cNvPr>
              <p:cNvSpPr txBox="1"/>
              <p:nvPr/>
            </p:nvSpPr>
            <p:spPr>
              <a:xfrm>
                <a:off x="2108022" y="2314751"/>
                <a:ext cx="1404689" cy="43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zh-CN" altLang="en-US" sz="2000" b="1" dirty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nor/>
                        </m:rPr>
                        <a:rPr lang="en-CN" sz="2000" b="1" dirty="0"/>
                        <m:t> </m:t>
                      </m:r>
                      <m:sSubSup>
                        <m:sSubSupPr>
                          <m:ctrlPr>
                            <a:rPr lang="en-CN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1C7A79-FC8F-2549-80BA-7042CFFC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2" y="2314751"/>
                <a:ext cx="1404689" cy="438453"/>
              </a:xfrm>
              <a:prstGeom prst="rect">
                <a:avLst/>
              </a:prstGeom>
              <a:blipFill>
                <a:blip r:embed="rId12"/>
                <a:stretch>
                  <a:fillRect t="-5714" b="-1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9788A9-1593-EE46-B096-8E608DC1EFAC}"/>
              </a:ext>
            </a:extLst>
          </p:cNvPr>
          <p:cNvCxnSpPr>
            <a:cxnSpLocks/>
          </p:cNvCxnSpPr>
          <p:nvPr/>
        </p:nvCxnSpPr>
        <p:spPr>
          <a:xfrm flipV="1">
            <a:off x="6170607" y="4068480"/>
            <a:ext cx="6198867" cy="15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71FD57E-D0B2-E245-B568-4AF973232F8F}"/>
              </a:ext>
            </a:extLst>
          </p:cNvPr>
          <p:cNvSpPr/>
          <p:nvPr/>
        </p:nvSpPr>
        <p:spPr>
          <a:xfrm>
            <a:off x="8270468" y="397566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7F1FD0-AE4F-2A4C-8040-A4040CA56D44}"/>
              </a:ext>
            </a:extLst>
          </p:cNvPr>
          <p:cNvSpPr/>
          <p:nvPr/>
        </p:nvSpPr>
        <p:spPr>
          <a:xfrm>
            <a:off x="8408375" y="39779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B27BB6-6550-2743-B515-F538F94897FC}"/>
              </a:ext>
            </a:extLst>
          </p:cNvPr>
          <p:cNvSpPr/>
          <p:nvPr/>
        </p:nvSpPr>
        <p:spPr>
          <a:xfrm>
            <a:off x="8560775" y="397566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EA1A7412-E5B4-5F4C-ADB0-3F7BD5D32DBD}"/>
              </a:ext>
            </a:extLst>
          </p:cNvPr>
          <p:cNvSpPr/>
          <p:nvPr/>
        </p:nvSpPr>
        <p:spPr>
          <a:xfrm>
            <a:off x="8234626" y="3865616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A37BAAFC-FAB2-FC48-B4FD-4BFBE8FD740F}"/>
              </a:ext>
            </a:extLst>
          </p:cNvPr>
          <p:cNvSpPr/>
          <p:nvPr/>
        </p:nvSpPr>
        <p:spPr>
          <a:xfrm rot="10800000">
            <a:off x="8690862" y="3866058"/>
            <a:ext cx="60511" cy="320852"/>
          </a:xfrm>
          <a:prstGeom prst="leftBracket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FA2FC21-BBFF-5344-ADB2-E310C1CF5EEA}"/>
              </a:ext>
            </a:extLst>
          </p:cNvPr>
          <p:cNvSpPr/>
          <p:nvPr/>
        </p:nvSpPr>
        <p:spPr>
          <a:xfrm>
            <a:off x="10947783" y="396623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694165-2242-8648-BC4D-8BC26BFCC0C0}"/>
              </a:ext>
            </a:extLst>
          </p:cNvPr>
          <p:cNvCxnSpPr>
            <a:cxnSpLocks/>
          </p:cNvCxnSpPr>
          <p:nvPr/>
        </p:nvCxnSpPr>
        <p:spPr>
          <a:xfrm flipH="1">
            <a:off x="7291127" y="4016088"/>
            <a:ext cx="889722" cy="154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17F70E-882E-AD47-83D2-776FFC46CD07}"/>
                  </a:ext>
                </a:extLst>
              </p:cNvPr>
              <p:cNvSpPr txBox="1"/>
              <p:nvPr/>
            </p:nvSpPr>
            <p:spPr>
              <a:xfrm>
                <a:off x="7549427" y="3689857"/>
                <a:ext cx="4530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N" sz="1600" b="1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17F70E-882E-AD47-83D2-776FFC46C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427" y="3689857"/>
                <a:ext cx="45304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0A425D1-D66D-924F-8960-6BC334DA9AFF}"/>
              </a:ext>
            </a:extLst>
          </p:cNvPr>
          <p:cNvSpPr txBox="1"/>
          <p:nvPr/>
        </p:nvSpPr>
        <p:spPr>
          <a:xfrm>
            <a:off x="11222555" y="4110711"/>
            <a:ext cx="1641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Taxa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measurement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29CC03-E326-1540-8204-516378FBC709}"/>
                  </a:ext>
                </a:extLst>
              </p:cNvPr>
              <p:cNvSpPr txBox="1"/>
              <p:nvPr/>
            </p:nvSpPr>
            <p:spPr>
              <a:xfrm>
                <a:off x="6098006" y="4508097"/>
                <a:ext cx="60882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/>
                  <a:t>What expected to see in o</a:t>
                </a:r>
                <a:r>
                  <a:rPr lang="en-CN" sz="1400" b="1" i="1" dirty="0"/>
                  <a:t>ne-dimentional measurement of community structure</a:t>
                </a:r>
              </a:p>
              <a:p>
                <a14:m>
                  <m:oMath xmlns:m="http://schemas.openxmlformats.org/officeDocument/2006/math">
                    <m:r>
                      <a:rPr lang="en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400" b="1" i="1" dirty="0"/>
                  <a:t>: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could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be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an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interested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contamination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level,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like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degraded</a:t>
                </a:r>
                <a:r>
                  <a:rPr lang="zh-CN" altLang="en-US" sz="1400" b="1" i="1" dirty="0"/>
                  <a:t> </a:t>
                </a:r>
                <a:r>
                  <a:rPr lang="en-US" altLang="zh-CN" sz="1400" b="1" i="1" dirty="0"/>
                  <a:t>threshold</a:t>
                </a:r>
                <a:endParaRPr lang="en-CN" sz="1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29CC03-E326-1540-8204-516378FB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006" y="4508097"/>
                <a:ext cx="6088205" cy="523220"/>
              </a:xfrm>
              <a:prstGeom prst="rect">
                <a:avLst/>
              </a:prstGeom>
              <a:blipFill>
                <a:blip r:embed="rId14"/>
                <a:stretch>
                  <a:fillRect l="-417" t="-2439" b="-14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9AB6C3D3-EEEC-C545-86B6-5237E99558B9}"/>
              </a:ext>
            </a:extLst>
          </p:cNvPr>
          <p:cNvSpPr/>
          <p:nvPr/>
        </p:nvSpPr>
        <p:spPr>
          <a:xfrm>
            <a:off x="7154677" y="396329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E4F870-094E-854E-9435-13B58FF5CB18}"/>
              </a:ext>
            </a:extLst>
          </p:cNvPr>
          <p:cNvCxnSpPr>
            <a:cxnSpLocks/>
          </p:cNvCxnSpPr>
          <p:nvPr/>
        </p:nvCxnSpPr>
        <p:spPr>
          <a:xfrm flipH="1">
            <a:off x="8799309" y="4006081"/>
            <a:ext cx="2121643" cy="1037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6CEAA9F-B701-4A40-93D4-48AD6AF19A2B}"/>
              </a:ext>
            </a:extLst>
          </p:cNvPr>
          <p:cNvSpPr txBox="1"/>
          <p:nvPr/>
        </p:nvSpPr>
        <p:spPr>
          <a:xfrm>
            <a:off x="8121103" y="4178553"/>
            <a:ext cx="1378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ref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sites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cluster</a:t>
            </a:r>
            <a:endParaRPr lang="en-CN" sz="14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23693B-BB41-934D-B155-7586EA87790A}"/>
              </a:ext>
            </a:extLst>
          </p:cNvPr>
          <p:cNvSpPr/>
          <p:nvPr/>
        </p:nvSpPr>
        <p:spPr>
          <a:xfrm>
            <a:off x="6044896" y="1285983"/>
            <a:ext cx="6745948" cy="3941771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8B721C-2FBA-FB4C-A904-E7DE6E44647A}"/>
              </a:ext>
            </a:extLst>
          </p:cNvPr>
          <p:cNvSpPr txBox="1"/>
          <p:nvPr/>
        </p:nvSpPr>
        <p:spPr>
          <a:xfrm>
            <a:off x="5519259" y="898995"/>
            <a:ext cx="539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control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environmental</a:t>
            </a:r>
            <a:r>
              <a:rPr lang="zh-CN" altLang="en-US" b="1" dirty="0"/>
              <a:t> </a:t>
            </a:r>
            <a:r>
              <a:rPr lang="en-US" altLang="zh-CN" b="1" dirty="0"/>
              <a:t>confounding</a:t>
            </a:r>
            <a:r>
              <a:rPr lang="en-CN" b="1" dirty="0"/>
              <a:t>: 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2D224F8-F37A-9447-AB67-85D8EFB81738}"/>
              </a:ext>
            </a:extLst>
          </p:cNvPr>
          <p:cNvCxnSpPr>
            <a:cxnSpLocks/>
          </p:cNvCxnSpPr>
          <p:nvPr/>
        </p:nvCxnSpPr>
        <p:spPr>
          <a:xfrm flipH="1">
            <a:off x="6253649" y="3018931"/>
            <a:ext cx="2156839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486AE42-9C45-CD48-9666-A8B4B0ACFFEC}"/>
              </a:ext>
            </a:extLst>
          </p:cNvPr>
          <p:cNvSpPr txBox="1"/>
          <p:nvPr/>
        </p:nvSpPr>
        <p:spPr>
          <a:xfrm>
            <a:off x="7299149" y="3029610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B95FF5A-B23A-D546-BE37-DE87631D9AAA}"/>
              </a:ext>
            </a:extLst>
          </p:cNvPr>
          <p:cNvCxnSpPr>
            <a:cxnSpLocks/>
          </p:cNvCxnSpPr>
          <p:nvPr/>
        </p:nvCxnSpPr>
        <p:spPr>
          <a:xfrm>
            <a:off x="6268763" y="1782558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C5D4A7-4E02-D74C-8992-5508759AE6A7}"/>
                  </a:ext>
                </a:extLst>
              </p:cNvPr>
              <p:cNvSpPr txBox="1"/>
              <p:nvPr/>
            </p:nvSpPr>
            <p:spPr>
              <a:xfrm>
                <a:off x="6226379" y="1561745"/>
                <a:ext cx="2551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C5D4A7-4E02-D74C-8992-5508759A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379" y="1561745"/>
                <a:ext cx="2551063" cy="307777"/>
              </a:xfrm>
              <a:prstGeom prst="rect">
                <a:avLst/>
              </a:prstGeom>
              <a:blipFill>
                <a:blip r:embed="rId15"/>
                <a:stretch>
                  <a:fillRect l="-990" t="-3846" b="-192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97FB23ED-9BFB-FE4D-BB30-92533DFD570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991" t="9100" r="6243" b="12668"/>
          <a:stretch/>
        </p:blipFill>
        <p:spPr>
          <a:xfrm>
            <a:off x="6422417" y="1833605"/>
            <a:ext cx="1465823" cy="1150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91F4FB-014D-2D43-9693-CE23D477C2D7}"/>
                  </a:ext>
                </a:extLst>
              </p:cNvPr>
              <p:cNvSpPr txBox="1"/>
              <p:nvPr/>
            </p:nvSpPr>
            <p:spPr>
              <a:xfrm>
                <a:off x="6282617" y="2852410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91F4FB-014D-2D43-9693-CE23D477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617" y="2852410"/>
                <a:ext cx="78283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B07235-35DB-F741-972B-02D16B32E315}"/>
                  </a:ext>
                </a:extLst>
              </p:cNvPr>
              <p:cNvSpPr txBox="1"/>
              <p:nvPr/>
            </p:nvSpPr>
            <p:spPr>
              <a:xfrm>
                <a:off x="9674999" y="3691881"/>
                <a:ext cx="4530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N" sz="1600" b="1" dirty="0"/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B07235-35DB-F741-972B-02D16B32E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999" y="3691881"/>
                <a:ext cx="453044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D591852-DA0D-0D47-AEF7-9375B4A01D75}"/>
              </a:ext>
            </a:extLst>
          </p:cNvPr>
          <p:cNvCxnSpPr>
            <a:cxnSpLocks/>
          </p:cNvCxnSpPr>
          <p:nvPr/>
        </p:nvCxnSpPr>
        <p:spPr>
          <a:xfrm flipH="1">
            <a:off x="9866130" y="3044842"/>
            <a:ext cx="2121092" cy="163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BD3275D-64CF-164B-BCAA-A9ED612EF313}"/>
              </a:ext>
            </a:extLst>
          </p:cNvPr>
          <p:cNvCxnSpPr>
            <a:cxnSpLocks/>
          </p:cNvCxnSpPr>
          <p:nvPr/>
        </p:nvCxnSpPr>
        <p:spPr>
          <a:xfrm>
            <a:off x="9873687" y="1822981"/>
            <a:ext cx="0" cy="122332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857107B2-319A-7340-9695-B02BB72F8F5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961" t="11194" r="2182" b="14049"/>
          <a:stretch/>
        </p:blipFill>
        <p:spPr>
          <a:xfrm>
            <a:off x="9908721" y="2178063"/>
            <a:ext cx="2024461" cy="83146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F2302BE-FEDD-4840-879F-09778E9C8089}"/>
              </a:ext>
            </a:extLst>
          </p:cNvPr>
          <p:cNvSpPr txBox="1"/>
          <p:nvPr/>
        </p:nvSpPr>
        <p:spPr>
          <a:xfrm>
            <a:off x="11001616" y="3044625"/>
            <a:ext cx="279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Contamination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level</a:t>
            </a:r>
            <a:endParaRPr lang="en-CN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FA27F93-1121-654C-A417-1E68C01EC5E2}"/>
                  </a:ext>
                </a:extLst>
              </p:cNvPr>
              <p:cNvSpPr txBox="1"/>
              <p:nvPr/>
            </p:nvSpPr>
            <p:spPr>
              <a:xfrm>
                <a:off x="9882879" y="1723438"/>
                <a:ext cx="2679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Probability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density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|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zh-CN" sz="14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FA27F93-1121-654C-A417-1E68C01EC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79" y="1723438"/>
                <a:ext cx="2679353" cy="307777"/>
              </a:xfrm>
              <a:prstGeom prst="rect">
                <a:avLst/>
              </a:prstGeom>
              <a:blipFill>
                <a:blip r:embed="rId20"/>
                <a:stretch>
                  <a:fillRect l="-943" t="-4000" b="-2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AD70893-B00B-A54D-9199-091A56D87980}"/>
                  </a:ext>
                </a:extLst>
              </p:cNvPr>
              <p:cNvSpPr txBox="1"/>
              <p:nvPr/>
            </p:nvSpPr>
            <p:spPr>
              <a:xfrm>
                <a:off x="10818601" y="2883745"/>
                <a:ext cx="782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sz="1400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AD70893-B00B-A54D-9199-091A56D8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601" y="2883745"/>
                <a:ext cx="78283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Down Arrow 82">
            <a:extLst>
              <a:ext uri="{FF2B5EF4-FFF2-40B4-BE49-F238E27FC236}">
                <a16:creationId xmlns:a16="http://schemas.microsoft.com/office/drawing/2014/main" id="{8E910787-7CB7-A641-B38C-A216338A8BD6}"/>
              </a:ext>
            </a:extLst>
          </p:cNvPr>
          <p:cNvSpPr/>
          <p:nvPr/>
        </p:nvSpPr>
        <p:spPr>
          <a:xfrm rot="9018735" flipH="1">
            <a:off x="7323124" y="3306343"/>
            <a:ext cx="153057" cy="417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Down Arrow 83">
            <a:extLst>
              <a:ext uri="{FF2B5EF4-FFF2-40B4-BE49-F238E27FC236}">
                <a16:creationId xmlns:a16="http://schemas.microsoft.com/office/drawing/2014/main" id="{AF56AEB6-37ED-BB4D-A65E-D46643D16860}"/>
              </a:ext>
            </a:extLst>
          </p:cNvPr>
          <p:cNvSpPr/>
          <p:nvPr/>
        </p:nvSpPr>
        <p:spPr>
          <a:xfrm rot="13189381" flipH="1">
            <a:off x="10077302" y="3079798"/>
            <a:ext cx="181046" cy="715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BDB4F97-B362-2844-A826-9743CAF7C0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76473" y="2601593"/>
            <a:ext cx="2127492" cy="531873"/>
          </a:xfrm>
          <a:prstGeom prst="rect">
            <a:avLst/>
          </a:prstGeom>
        </p:spPr>
      </p:pic>
      <p:sp>
        <p:nvSpPr>
          <p:cNvPr id="86" name="Down Arrow 85">
            <a:extLst>
              <a:ext uri="{FF2B5EF4-FFF2-40B4-BE49-F238E27FC236}">
                <a16:creationId xmlns:a16="http://schemas.microsoft.com/office/drawing/2014/main" id="{2B692945-533A-304A-B99C-049BF264CE1E}"/>
              </a:ext>
            </a:extLst>
          </p:cNvPr>
          <p:cNvSpPr/>
          <p:nvPr/>
        </p:nvSpPr>
        <p:spPr>
          <a:xfrm rot="16200000" flipH="1">
            <a:off x="4788167" y="2173771"/>
            <a:ext cx="304103" cy="2127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6CD034D-10F2-D242-9275-6E18035852E6}"/>
                  </a:ext>
                </a:extLst>
              </p:cNvPr>
              <p:cNvSpPr txBox="1"/>
              <p:nvPr/>
            </p:nvSpPr>
            <p:spPr>
              <a:xfrm>
                <a:off x="3629857" y="3363151"/>
                <a:ext cx="2615128" cy="60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i="1" dirty="0"/>
                  <a:t>If</a:t>
                </a:r>
                <a:r>
                  <a:rPr lang="zh-CN" altLang="en-US" sz="1600" b="1" i="1" dirty="0"/>
                  <a:t> </a:t>
                </a:r>
                <a:r>
                  <a:rPr lang="en-US" altLang="zh-CN" sz="1600" b="1" i="1" dirty="0"/>
                  <a:t>there</a:t>
                </a:r>
                <a:r>
                  <a:rPr lang="zh-CN" altLang="en-US" sz="1600" b="1" i="1" dirty="0"/>
                  <a:t> </a:t>
                </a:r>
                <a:r>
                  <a:rPr lang="en-US" altLang="zh-CN" sz="1600" b="1" i="1" dirty="0"/>
                  <a:t>is</a:t>
                </a:r>
                <a:r>
                  <a:rPr lang="zh-CN" altLang="en-US" sz="1600" b="1" i="1" dirty="0"/>
                  <a:t> </a:t>
                </a:r>
                <a:r>
                  <a:rPr lang="en-US" altLang="zh-CN" sz="1600" b="1" i="1" dirty="0"/>
                  <a:t>a</a:t>
                </a:r>
                <a:r>
                  <a:rPr lang="zh-CN" altLang="en-US" sz="1600" b="1" i="1" dirty="0"/>
                  <a:t> </a:t>
                </a:r>
                <a:r>
                  <a:rPr lang="en-US" altLang="zh-CN" sz="1600" b="1" i="1" dirty="0"/>
                  <a:t>deterministic</a:t>
                </a:r>
                <a:r>
                  <a:rPr lang="zh-CN" altLang="en-US" sz="1600" b="1" i="1" dirty="0"/>
                  <a:t> </a:t>
                </a:r>
                <a:r>
                  <a:rPr lang="en-US" altLang="zh-CN" sz="1600" b="1" i="1" dirty="0"/>
                  <a:t>part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1600" b="1" i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6CD034D-10F2-D242-9275-6E1803585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857" y="3363151"/>
                <a:ext cx="2615128" cy="608052"/>
              </a:xfrm>
              <a:prstGeom prst="rect">
                <a:avLst/>
              </a:prstGeom>
              <a:blipFill>
                <a:blip r:embed="rId23"/>
                <a:stretch>
                  <a:fillRect t="-2041"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4E2521-7556-444B-9EAE-633F66AE826D}"/>
              </a:ext>
            </a:extLst>
          </p:cNvPr>
          <p:cNvCxnSpPr>
            <a:cxnSpLocks/>
          </p:cNvCxnSpPr>
          <p:nvPr/>
        </p:nvCxnSpPr>
        <p:spPr>
          <a:xfrm flipV="1">
            <a:off x="7065449" y="2394123"/>
            <a:ext cx="0" cy="626493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4DAEC96C-F387-E24A-A298-8CD2456FDA2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1085" y="3030672"/>
            <a:ext cx="390899" cy="27836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5E3611B-CC04-B04A-8782-D4F69699B0F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4070"/>
          <a:stretch/>
        </p:blipFill>
        <p:spPr>
          <a:xfrm>
            <a:off x="7582369" y="1915657"/>
            <a:ext cx="251001" cy="2540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082CD08-502C-2547-82A0-700BD2556B9D}"/>
              </a:ext>
            </a:extLst>
          </p:cNvPr>
          <p:cNvCxnSpPr>
            <a:cxnSpLocks/>
          </p:cNvCxnSpPr>
          <p:nvPr/>
        </p:nvCxnSpPr>
        <p:spPr>
          <a:xfrm flipH="1">
            <a:off x="7112749" y="2075607"/>
            <a:ext cx="436678" cy="20304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2864373-B52B-2E47-A6FE-1379E72A75C1}"/>
              </a:ext>
            </a:extLst>
          </p:cNvPr>
          <p:cNvSpPr txBox="1"/>
          <p:nvPr/>
        </p:nvSpPr>
        <p:spPr>
          <a:xfrm>
            <a:off x="6204956" y="2472479"/>
            <a:ext cx="89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/>
              <a:t>Deterministic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part</a:t>
            </a:r>
            <a:endParaRPr lang="en-CN" sz="1000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9590F85-B03B-AA4F-89FC-5BAEAC992241}"/>
              </a:ext>
            </a:extLst>
          </p:cNvPr>
          <p:cNvSpPr txBox="1"/>
          <p:nvPr/>
        </p:nvSpPr>
        <p:spPr>
          <a:xfrm>
            <a:off x="6917279" y="4105283"/>
            <a:ext cx="59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site</a:t>
            </a:r>
            <a:r>
              <a:rPr lang="zh-CN" altLang="en-US" sz="1400" b="1" dirty="0"/>
              <a:t> </a:t>
            </a:r>
            <a:r>
              <a:rPr lang="en-US" altLang="zh-CN" sz="1400" b="1" i="1" dirty="0"/>
              <a:t>j</a:t>
            </a:r>
            <a:endParaRPr lang="en-CN" sz="14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DD8C60-DAE8-934D-BB21-758FB3587F3F}"/>
              </a:ext>
            </a:extLst>
          </p:cNvPr>
          <p:cNvSpPr txBox="1"/>
          <p:nvPr/>
        </p:nvSpPr>
        <p:spPr>
          <a:xfrm>
            <a:off x="10728219" y="4099570"/>
            <a:ext cx="59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site</a:t>
            </a:r>
            <a:r>
              <a:rPr lang="zh-CN" altLang="en-US" sz="1400" b="1" dirty="0"/>
              <a:t> </a:t>
            </a:r>
            <a:r>
              <a:rPr lang="en-US" altLang="zh-CN" sz="1400" b="1" i="1" dirty="0"/>
              <a:t>q</a:t>
            </a:r>
            <a:endParaRPr lang="en-CN" sz="1400" b="1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76F83D5E-CF3E-E342-8A72-8EAA2844F7A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48244"/>
          <a:stretch/>
        </p:blipFill>
        <p:spPr>
          <a:xfrm>
            <a:off x="10478579" y="3079520"/>
            <a:ext cx="467480" cy="330292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772DC40-E2EC-C648-B380-FE98D95410E8}"/>
              </a:ext>
            </a:extLst>
          </p:cNvPr>
          <p:cNvCxnSpPr>
            <a:cxnSpLocks/>
          </p:cNvCxnSpPr>
          <p:nvPr/>
        </p:nvCxnSpPr>
        <p:spPr>
          <a:xfrm flipV="1">
            <a:off x="10751734" y="2525742"/>
            <a:ext cx="0" cy="525723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737CAE-7ADB-4E4F-BDAC-3998A78843B1}"/>
              </a:ext>
            </a:extLst>
          </p:cNvPr>
          <p:cNvCxnSpPr>
            <a:cxnSpLocks/>
          </p:cNvCxnSpPr>
          <p:nvPr/>
        </p:nvCxnSpPr>
        <p:spPr>
          <a:xfrm flipH="1">
            <a:off x="11150881" y="2202970"/>
            <a:ext cx="436678" cy="203046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3191D7A-3000-7543-BEF1-9593B6F5B6B0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68980" r="1138"/>
          <a:stretch/>
        </p:blipFill>
        <p:spPr>
          <a:xfrm>
            <a:off x="11588046" y="1987999"/>
            <a:ext cx="241362" cy="29536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F6F2831-9A76-704E-9010-BA5699D470A5}"/>
              </a:ext>
            </a:extLst>
          </p:cNvPr>
          <p:cNvSpPr txBox="1"/>
          <p:nvPr/>
        </p:nvSpPr>
        <p:spPr>
          <a:xfrm rot="20022417">
            <a:off x="11174397" y="2182098"/>
            <a:ext cx="1260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/>
              <a:t>Shapes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uncertainty</a:t>
            </a:r>
            <a:endParaRPr lang="en-CN" sz="1000" i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0ECB76A-42FB-644E-9E71-F954B2CE8E7F}"/>
              </a:ext>
            </a:extLst>
          </p:cNvPr>
          <p:cNvSpPr txBox="1"/>
          <p:nvPr/>
        </p:nvSpPr>
        <p:spPr>
          <a:xfrm rot="20022417">
            <a:off x="7119894" y="2062802"/>
            <a:ext cx="1260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/>
              <a:t>Shapes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uncertainty</a:t>
            </a:r>
            <a:endParaRPr lang="en-CN" sz="1000" i="1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A6EBE5-9623-6F4B-8E7B-B62DA6FBFE0F}"/>
              </a:ext>
            </a:extLst>
          </p:cNvPr>
          <p:cNvCxnSpPr>
            <a:cxnSpLocks/>
          </p:cNvCxnSpPr>
          <p:nvPr/>
        </p:nvCxnSpPr>
        <p:spPr>
          <a:xfrm>
            <a:off x="6594836" y="2740600"/>
            <a:ext cx="405497" cy="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2B65C86-96A1-4E4E-8703-D7AB64E53F08}"/>
              </a:ext>
            </a:extLst>
          </p:cNvPr>
          <p:cNvSpPr txBox="1"/>
          <p:nvPr/>
        </p:nvSpPr>
        <p:spPr>
          <a:xfrm>
            <a:off x="9886819" y="2588733"/>
            <a:ext cx="89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/>
              <a:t>Deterministic</a:t>
            </a:r>
            <a:r>
              <a:rPr lang="zh-CN" altLang="en-US" sz="1000" i="1" dirty="0"/>
              <a:t> </a:t>
            </a:r>
            <a:r>
              <a:rPr lang="en-US" altLang="zh-CN" sz="1000" i="1" dirty="0"/>
              <a:t>part</a:t>
            </a:r>
            <a:endParaRPr lang="en-CN" sz="1000" i="1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66C8141-DA17-AE46-9DA5-F5407FBB5B0B}"/>
              </a:ext>
            </a:extLst>
          </p:cNvPr>
          <p:cNvCxnSpPr>
            <a:cxnSpLocks/>
          </p:cNvCxnSpPr>
          <p:nvPr/>
        </p:nvCxnSpPr>
        <p:spPr>
          <a:xfrm>
            <a:off x="10276699" y="2856854"/>
            <a:ext cx="405497" cy="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94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CEA46D-4E3D-FC45-AE2B-3CF1A4C120CC}"/>
              </a:ext>
            </a:extLst>
          </p:cNvPr>
          <p:cNvCxnSpPr>
            <a:cxnSpLocks/>
          </p:cNvCxnSpPr>
          <p:nvPr/>
        </p:nvCxnSpPr>
        <p:spPr>
          <a:xfrm flipV="1">
            <a:off x="8903414" y="1382562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1ED123-6C7B-9348-9F30-5B385BAC8F44}"/>
              </a:ext>
            </a:extLst>
          </p:cNvPr>
          <p:cNvCxnSpPr>
            <a:cxnSpLocks/>
          </p:cNvCxnSpPr>
          <p:nvPr/>
        </p:nvCxnSpPr>
        <p:spPr>
          <a:xfrm>
            <a:off x="7306051" y="3054700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8F3096-4127-BD47-BD55-E0665B7524D1}"/>
              </a:ext>
            </a:extLst>
          </p:cNvPr>
          <p:cNvCxnSpPr>
            <a:cxnSpLocks/>
          </p:cNvCxnSpPr>
          <p:nvPr/>
        </p:nvCxnSpPr>
        <p:spPr>
          <a:xfrm flipV="1">
            <a:off x="7306051" y="1138155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8D5E84D-9602-B146-BE14-909867013B68}"/>
              </a:ext>
            </a:extLst>
          </p:cNvPr>
          <p:cNvSpPr/>
          <p:nvPr/>
        </p:nvSpPr>
        <p:spPr>
          <a:xfrm>
            <a:off x="8781145" y="180318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15DAD8-C2FF-E747-B7A6-6BEAEB153F5D}"/>
              </a:ext>
            </a:extLst>
          </p:cNvPr>
          <p:cNvSpPr/>
          <p:nvPr/>
        </p:nvSpPr>
        <p:spPr>
          <a:xfrm>
            <a:off x="8251495" y="220999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32AB1B-068E-EB45-873F-F46EE316B90F}"/>
              </a:ext>
            </a:extLst>
          </p:cNvPr>
          <p:cNvSpPr/>
          <p:nvPr/>
        </p:nvSpPr>
        <p:spPr>
          <a:xfrm>
            <a:off x="7837786" y="264640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5CD475-0FA0-E540-ADDE-4CBA3E19B6E5}"/>
              </a:ext>
            </a:extLst>
          </p:cNvPr>
          <p:cNvSpPr/>
          <p:nvPr/>
        </p:nvSpPr>
        <p:spPr>
          <a:xfrm>
            <a:off x="9070870" y="156923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06E727-0CBA-8645-ABF1-A542D07516A1}"/>
              </a:ext>
            </a:extLst>
          </p:cNvPr>
          <p:cNvSpPr/>
          <p:nvPr/>
        </p:nvSpPr>
        <p:spPr>
          <a:xfrm>
            <a:off x="9362683" y="180318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3A0001-C320-8D40-BA85-EA325326BDAD}"/>
              </a:ext>
            </a:extLst>
          </p:cNvPr>
          <p:cNvSpPr/>
          <p:nvPr/>
        </p:nvSpPr>
        <p:spPr>
          <a:xfrm>
            <a:off x="7746002" y="224120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BA3C2C-A1FD-0249-8678-D964C31F6BD5}"/>
              </a:ext>
            </a:extLst>
          </p:cNvPr>
          <p:cNvSpPr/>
          <p:nvPr/>
        </p:nvSpPr>
        <p:spPr>
          <a:xfrm>
            <a:off x="9559226" y="195792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66E3D3-A371-FD4F-9ED4-31384CB9CEB1}"/>
              </a:ext>
            </a:extLst>
          </p:cNvPr>
          <p:cNvSpPr/>
          <p:nvPr/>
        </p:nvSpPr>
        <p:spPr>
          <a:xfrm>
            <a:off x="9968570" y="191176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4261D6-8CF9-3B47-88CA-8AD5ADBB863E}"/>
              </a:ext>
            </a:extLst>
          </p:cNvPr>
          <p:cNvSpPr/>
          <p:nvPr/>
        </p:nvSpPr>
        <p:spPr>
          <a:xfrm>
            <a:off x="10234482" y="201333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61C57-549F-CE42-8E68-501C9EFA97FB}"/>
              </a:ext>
            </a:extLst>
          </p:cNvPr>
          <p:cNvCxnSpPr/>
          <p:nvPr/>
        </p:nvCxnSpPr>
        <p:spPr>
          <a:xfrm flipV="1">
            <a:off x="7481335" y="1813652"/>
            <a:ext cx="1440997" cy="843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43DE22-DF0B-594F-A91B-69EB61327747}"/>
              </a:ext>
            </a:extLst>
          </p:cNvPr>
          <p:cNvCxnSpPr>
            <a:cxnSpLocks/>
          </p:cNvCxnSpPr>
          <p:nvPr/>
        </p:nvCxnSpPr>
        <p:spPr>
          <a:xfrm>
            <a:off x="8896810" y="1820608"/>
            <a:ext cx="1589775" cy="2872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E03F38-156E-7E43-B014-4CCD7C0CE68F}"/>
              </a:ext>
            </a:extLst>
          </p:cNvPr>
          <p:cNvSpPr txBox="1"/>
          <p:nvPr/>
        </p:nvSpPr>
        <p:spPr>
          <a:xfrm>
            <a:off x="7312168" y="971685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2BA12-3DF8-CF4B-8D70-1963315F5E39}"/>
                  </a:ext>
                </a:extLst>
              </p:cNvPr>
              <p:cNvSpPr txBox="1"/>
              <p:nvPr/>
            </p:nvSpPr>
            <p:spPr>
              <a:xfrm>
                <a:off x="7204048" y="3065854"/>
                <a:ext cx="4185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Stress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level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|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environmental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condition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2BA12-3DF8-CF4B-8D70-1963315F5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48" y="3065854"/>
                <a:ext cx="4185954" cy="369332"/>
              </a:xfrm>
              <a:prstGeom prst="rect">
                <a:avLst/>
              </a:prstGeom>
              <a:blipFill>
                <a:blip r:embed="rId2"/>
                <a:stretch>
                  <a:fillRect l="-1212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C4E8A6-34E3-A44C-BABA-9A9AD2BFAD2F}"/>
              </a:ext>
            </a:extLst>
          </p:cNvPr>
          <p:cNvCxnSpPr>
            <a:cxnSpLocks/>
          </p:cNvCxnSpPr>
          <p:nvPr/>
        </p:nvCxnSpPr>
        <p:spPr>
          <a:xfrm flipV="1">
            <a:off x="8899509" y="4153519"/>
            <a:ext cx="0" cy="16906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CC0057-AB68-594B-A9CE-B5C562F4216F}"/>
              </a:ext>
            </a:extLst>
          </p:cNvPr>
          <p:cNvCxnSpPr>
            <a:cxnSpLocks/>
          </p:cNvCxnSpPr>
          <p:nvPr/>
        </p:nvCxnSpPr>
        <p:spPr>
          <a:xfrm>
            <a:off x="7302146" y="5825657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8B03BD-802C-B84D-A6F1-62D503BE6276}"/>
              </a:ext>
            </a:extLst>
          </p:cNvPr>
          <p:cNvCxnSpPr>
            <a:cxnSpLocks/>
          </p:cNvCxnSpPr>
          <p:nvPr/>
        </p:nvCxnSpPr>
        <p:spPr>
          <a:xfrm flipV="1">
            <a:off x="7302146" y="3909112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DF58B2D-D295-254E-9806-6569FB3E9B52}"/>
              </a:ext>
            </a:extLst>
          </p:cNvPr>
          <p:cNvSpPr/>
          <p:nvPr/>
        </p:nvSpPr>
        <p:spPr>
          <a:xfrm>
            <a:off x="8675642" y="518037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B47A6-A51C-9C49-8231-53C5A5ABC2A2}"/>
              </a:ext>
            </a:extLst>
          </p:cNvPr>
          <p:cNvSpPr/>
          <p:nvPr/>
        </p:nvSpPr>
        <p:spPr>
          <a:xfrm>
            <a:off x="8247590" y="498094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4DBEC7-69AB-F440-B54F-3FF3CF540CED}"/>
              </a:ext>
            </a:extLst>
          </p:cNvPr>
          <p:cNvSpPr/>
          <p:nvPr/>
        </p:nvSpPr>
        <p:spPr>
          <a:xfrm>
            <a:off x="8574044" y="503566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5544DB-F422-BC4F-8C63-8B7F16D0D6ED}"/>
              </a:ext>
            </a:extLst>
          </p:cNvPr>
          <p:cNvSpPr/>
          <p:nvPr/>
        </p:nvSpPr>
        <p:spPr>
          <a:xfrm>
            <a:off x="9016166" y="459171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088BC48-B901-0346-AD5F-B32C03E21B87}"/>
              </a:ext>
            </a:extLst>
          </p:cNvPr>
          <p:cNvSpPr/>
          <p:nvPr/>
        </p:nvSpPr>
        <p:spPr>
          <a:xfrm>
            <a:off x="9213034" y="433800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C59754-5AB8-814C-8CED-34AD7E4A33C4}"/>
              </a:ext>
            </a:extLst>
          </p:cNvPr>
          <p:cNvSpPr/>
          <p:nvPr/>
        </p:nvSpPr>
        <p:spPr>
          <a:xfrm>
            <a:off x="7742097" y="501216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6ED2FD-5F8F-4744-9C59-487272F8182C}"/>
              </a:ext>
            </a:extLst>
          </p:cNvPr>
          <p:cNvSpPr/>
          <p:nvPr/>
        </p:nvSpPr>
        <p:spPr>
          <a:xfrm>
            <a:off x="9409577" y="449274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62F36C-03F4-B946-880F-7056A870F20A}"/>
              </a:ext>
            </a:extLst>
          </p:cNvPr>
          <p:cNvSpPr/>
          <p:nvPr/>
        </p:nvSpPr>
        <p:spPr>
          <a:xfrm>
            <a:off x="9818921" y="444658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0AE4D-8B59-B844-9A40-F4D0B6E8F1B0}"/>
              </a:ext>
            </a:extLst>
          </p:cNvPr>
          <p:cNvSpPr/>
          <p:nvPr/>
        </p:nvSpPr>
        <p:spPr>
          <a:xfrm>
            <a:off x="10084833" y="454814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5AB015-9297-CC45-8F72-B3C4465CBB65}"/>
              </a:ext>
            </a:extLst>
          </p:cNvPr>
          <p:cNvCxnSpPr>
            <a:cxnSpLocks/>
          </p:cNvCxnSpPr>
          <p:nvPr/>
        </p:nvCxnSpPr>
        <p:spPr>
          <a:xfrm>
            <a:off x="7696261" y="4927720"/>
            <a:ext cx="1182577" cy="3343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C68FB6-CD6F-A440-87FD-ED73C337947F}"/>
              </a:ext>
            </a:extLst>
          </p:cNvPr>
          <p:cNvCxnSpPr>
            <a:cxnSpLocks/>
          </p:cNvCxnSpPr>
          <p:nvPr/>
        </p:nvCxnSpPr>
        <p:spPr>
          <a:xfrm flipV="1">
            <a:off x="8898913" y="4377191"/>
            <a:ext cx="1206519" cy="884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39993E-B615-954D-AFEA-6936BEF5E899}"/>
              </a:ext>
            </a:extLst>
          </p:cNvPr>
          <p:cNvSpPr txBox="1"/>
          <p:nvPr/>
        </p:nvSpPr>
        <p:spPr>
          <a:xfrm>
            <a:off x="7274416" y="3740725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D0B32-713A-3442-9616-1042CBA2B33A}"/>
                  </a:ext>
                </a:extLst>
              </p:cNvPr>
              <p:cNvSpPr txBox="1"/>
              <p:nvPr/>
            </p:nvSpPr>
            <p:spPr>
              <a:xfrm>
                <a:off x="7222102" y="5854426"/>
                <a:ext cx="411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/>
                  <a:t>Environmental condition|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stress level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=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CN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D0B32-713A-3442-9616-1042CBA2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02" y="5854426"/>
                <a:ext cx="4111254" cy="369332"/>
              </a:xfrm>
              <a:prstGeom prst="rect">
                <a:avLst/>
              </a:prstGeom>
              <a:blipFill>
                <a:blip r:embed="rId3"/>
                <a:stretch>
                  <a:fillRect l="-1231"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44FCB8E-BB48-9C47-873D-96DF82968C68}"/>
              </a:ext>
            </a:extLst>
          </p:cNvPr>
          <p:cNvCxnSpPr>
            <a:cxnSpLocks/>
          </p:cNvCxnSpPr>
          <p:nvPr/>
        </p:nvCxnSpPr>
        <p:spPr>
          <a:xfrm>
            <a:off x="1984413" y="4178873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5E097D-709C-5142-81BF-97B438072A46}"/>
              </a:ext>
            </a:extLst>
          </p:cNvPr>
          <p:cNvCxnSpPr>
            <a:cxnSpLocks/>
          </p:cNvCxnSpPr>
          <p:nvPr/>
        </p:nvCxnSpPr>
        <p:spPr>
          <a:xfrm flipV="1">
            <a:off x="1984413" y="2262328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EFE397F2-AD71-7A45-9DF2-068A707EB8A3}"/>
              </a:ext>
            </a:extLst>
          </p:cNvPr>
          <p:cNvSpPr/>
          <p:nvPr/>
        </p:nvSpPr>
        <p:spPr>
          <a:xfrm>
            <a:off x="3357909" y="353359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AF75988-30B2-7E4D-9291-B5EB72BECC0B}"/>
              </a:ext>
            </a:extLst>
          </p:cNvPr>
          <p:cNvSpPr/>
          <p:nvPr/>
        </p:nvSpPr>
        <p:spPr>
          <a:xfrm>
            <a:off x="2929857" y="33341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2C5A85F-220E-6344-961B-3C99ADCCAFCC}"/>
              </a:ext>
            </a:extLst>
          </p:cNvPr>
          <p:cNvSpPr/>
          <p:nvPr/>
        </p:nvSpPr>
        <p:spPr>
          <a:xfrm>
            <a:off x="3256311" y="338888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5BD00C4-76AF-394B-983B-AA5DAB87154D}"/>
              </a:ext>
            </a:extLst>
          </p:cNvPr>
          <p:cNvSpPr/>
          <p:nvPr/>
        </p:nvSpPr>
        <p:spPr>
          <a:xfrm>
            <a:off x="3698433" y="294493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4E0B301-1265-B249-9D0B-EB4F7A61C056}"/>
              </a:ext>
            </a:extLst>
          </p:cNvPr>
          <p:cNvSpPr/>
          <p:nvPr/>
        </p:nvSpPr>
        <p:spPr>
          <a:xfrm>
            <a:off x="3895301" y="269122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BABCEFB-B902-0141-B8AC-0BC3331F0AE2}"/>
              </a:ext>
            </a:extLst>
          </p:cNvPr>
          <p:cNvSpPr/>
          <p:nvPr/>
        </p:nvSpPr>
        <p:spPr>
          <a:xfrm>
            <a:off x="2424364" y="336537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E68BE00-EF2A-1D47-9CF5-FFDE8383ADB7}"/>
              </a:ext>
            </a:extLst>
          </p:cNvPr>
          <p:cNvSpPr/>
          <p:nvPr/>
        </p:nvSpPr>
        <p:spPr>
          <a:xfrm>
            <a:off x="4091844" y="28459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2A4A3C9-0BC6-2245-ADB0-A89C6F52419D}"/>
              </a:ext>
            </a:extLst>
          </p:cNvPr>
          <p:cNvSpPr/>
          <p:nvPr/>
        </p:nvSpPr>
        <p:spPr>
          <a:xfrm>
            <a:off x="4501188" y="279979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09BE0B7-3D42-BB46-858F-C54108FD1976}"/>
              </a:ext>
            </a:extLst>
          </p:cNvPr>
          <p:cNvSpPr/>
          <p:nvPr/>
        </p:nvSpPr>
        <p:spPr>
          <a:xfrm>
            <a:off x="4767100" y="290136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1D16914-0136-4D4B-A6C4-6F87709E1019}"/>
              </a:ext>
            </a:extLst>
          </p:cNvPr>
          <p:cNvCxnSpPr>
            <a:cxnSpLocks/>
          </p:cNvCxnSpPr>
          <p:nvPr/>
        </p:nvCxnSpPr>
        <p:spPr>
          <a:xfrm flipV="1">
            <a:off x="2054045" y="3107322"/>
            <a:ext cx="2982557" cy="1112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99D23B5-A312-A34A-842D-DB22901A9A4E}"/>
              </a:ext>
            </a:extLst>
          </p:cNvPr>
          <p:cNvSpPr txBox="1"/>
          <p:nvPr/>
        </p:nvSpPr>
        <p:spPr>
          <a:xfrm>
            <a:off x="1954013" y="2069716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Taxonomic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endParaRPr lang="en-CN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7AF987B-6B54-2A49-899E-58B0F9E2E86F}"/>
              </a:ext>
            </a:extLst>
          </p:cNvPr>
          <p:cNvSpPr txBox="1"/>
          <p:nvPr/>
        </p:nvSpPr>
        <p:spPr>
          <a:xfrm>
            <a:off x="1826651" y="4219834"/>
            <a:ext cx="41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Stress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b="1" dirty="0"/>
              <a:t> </a:t>
            </a:r>
            <a:r>
              <a:rPr lang="en-US" altLang="zh-CN" b="1" dirty="0"/>
              <a:t>|environmental condition = K</a:t>
            </a:r>
            <a:endParaRPr lang="en-CN" b="1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836EF41-20DD-D944-A04C-6CE051158D48}"/>
              </a:ext>
            </a:extLst>
          </p:cNvPr>
          <p:cNvSpPr/>
          <p:nvPr/>
        </p:nvSpPr>
        <p:spPr>
          <a:xfrm>
            <a:off x="2606869" y="318784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D39120C-F90B-3245-8325-84A9BA677095}"/>
              </a:ext>
            </a:extLst>
          </p:cNvPr>
          <p:cNvSpPr/>
          <p:nvPr/>
        </p:nvSpPr>
        <p:spPr>
          <a:xfrm>
            <a:off x="2803737" y="293413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4757B79-B249-8F40-B633-A0367E92FDE6}"/>
              </a:ext>
            </a:extLst>
          </p:cNvPr>
          <p:cNvSpPr/>
          <p:nvPr/>
        </p:nvSpPr>
        <p:spPr>
          <a:xfrm>
            <a:off x="3000280" y="3088877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6202C2E-715D-AB42-A09F-6BBC5A90E515}"/>
              </a:ext>
            </a:extLst>
          </p:cNvPr>
          <p:cNvSpPr/>
          <p:nvPr/>
        </p:nvSpPr>
        <p:spPr>
          <a:xfrm>
            <a:off x="3409624" y="304271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0915399-8EC5-2645-B941-6B1787C46EC8}"/>
              </a:ext>
            </a:extLst>
          </p:cNvPr>
          <p:cNvSpPr/>
          <p:nvPr/>
        </p:nvSpPr>
        <p:spPr>
          <a:xfrm>
            <a:off x="3675536" y="314427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BF793B5-92B6-4C48-B4CB-CC5D445EAD8F}"/>
              </a:ext>
            </a:extLst>
          </p:cNvPr>
          <p:cNvSpPr/>
          <p:nvPr/>
        </p:nvSpPr>
        <p:spPr>
          <a:xfrm>
            <a:off x="3055901" y="3697229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268D079-175F-2848-A702-7822C282970C}"/>
              </a:ext>
            </a:extLst>
          </p:cNvPr>
          <p:cNvSpPr/>
          <p:nvPr/>
        </p:nvSpPr>
        <p:spPr>
          <a:xfrm>
            <a:off x="3252769" y="344351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D4570C1-0788-E046-9BDE-59EE1ECB0440}"/>
              </a:ext>
            </a:extLst>
          </p:cNvPr>
          <p:cNvSpPr/>
          <p:nvPr/>
        </p:nvSpPr>
        <p:spPr>
          <a:xfrm>
            <a:off x="3449312" y="359825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3E29AF1-1AA5-9F47-830D-994FB31FD63F}"/>
              </a:ext>
            </a:extLst>
          </p:cNvPr>
          <p:cNvSpPr/>
          <p:nvPr/>
        </p:nvSpPr>
        <p:spPr>
          <a:xfrm>
            <a:off x="3858656" y="355209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9D3787B-49DE-794A-8CF5-91B1AFD6037B}"/>
              </a:ext>
            </a:extLst>
          </p:cNvPr>
          <p:cNvSpPr/>
          <p:nvPr/>
        </p:nvSpPr>
        <p:spPr>
          <a:xfrm>
            <a:off x="4124568" y="365366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DBD5E7E-0F3A-DA44-88D9-C47E63F9EC16}"/>
              </a:ext>
            </a:extLst>
          </p:cNvPr>
          <p:cNvSpPr/>
          <p:nvPr/>
        </p:nvSpPr>
        <p:spPr>
          <a:xfrm rot="20156598">
            <a:off x="3441755" y="3312384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2D0A1D0-CF35-034C-A5A9-177155DAB8FF}"/>
              </a:ext>
            </a:extLst>
          </p:cNvPr>
          <p:cNvSpPr/>
          <p:nvPr/>
        </p:nvSpPr>
        <p:spPr>
          <a:xfrm rot="20156598">
            <a:off x="3638623" y="3058671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0884BC7-FFE6-264F-8A1B-616E2BEFD02C}"/>
              </a:ext>
            </a:extLst>
          </p:cNvPr>
          <p:cNvSpPr/>
          <p:nvPr/>
        </p:nvSpPr>
        <p:spPr>
          <a:xfrm rot="20156598">
            <a:off x="3835166" y="321341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4E0DF3E-25A7-D846-8994-1DC160AC4463}"/>
              </a:ext>
            </a:extLst>
          </p:cNvPr>
          <p:cNvSpPr/>
          <p:nvPr/>
        </p:nvSpPr>
        <p:spPr>
          <a:xfrm rot="20156598">
            <a:off x="4244510" y="3167246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E5D5ADA-B042-EE41-A0AF-24C43EA35E3F}"/>
              </a:ext>
            </a:extLst>
          </p:cNvPr>
          <p:cNvSpPr/>
          <p:nvPr/>
        </p:nvSpPr>
        <p:spPr>
          <a:xfrm rot="20156598">
            <a:off x="4510422" y="3268815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558A25E-DB8D-2D46-B94D-1F28426EB189}"/>
              </a:ext>
            </a:extLst>
          </p:cNvPr>
          <p:cNvSpPr/>
          <p:nvPr/>
        </p:nvSpPr>
        <p:spPr>
          <a:xfrm>
            <a:off x="3289531" y="2960448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5C75253-CED2-DE46-A9BE-4B3A6CDE2705}"/>
              </a:ext>
            </a:extLst>
          </p:cNvPr>
          <p:cNvSpPr/>
          <p:nvPr/>
        </p:nvSpPr>
        <p:spPr>
          <a:xfrm>
            <a:off x="2784038" y="299166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9B4D73D-ADCA-BC4A-909A-F6B6131595FA}"/>
              </a:ext>
            </a:extLst>
          </p:cNvPr>
          <p:cNvSpPr/>
          <p:nvPr/>
        </p:nvSpPr>
        <p:spPr>
          <a:xfrm>
            <a:off x="2966543" y="2814133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2BF1BE0-B511-1640-AE65-FB5E6A08BEB3}"/>
              </a:ext>
            </a:extLst>
          </p:cNvPr>
          <p:cNvSpPr/>
          <p:nvPr/>
        </p:nvSpPr>
        <p:spPr>
          <a:xfrm>
            <a:off x="3163411" y="2560420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BA85CB4-44F6-2B48-B5D4-E10B224F1B15}"/>
              </a:ext>
            </a:extLst>
          </p:cNvPr>
          <p:cNvSpPr/>
          <p:nvPr/>
        </p:nvSpPr>
        <p:spPr>
          <a:xfrm>
            <a:off x="3359954" y="2715162"/>
            <a:ext cx="101598" cy="92333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B5991C-CE85-784F-BE08-9C9A3ABA58BF}"/>
              </a:ext>
            </a:extLst>
          </p:cNvPr>
          <p:cNvSpPr txBox="1"/>
          <p:nvPr/>
        </p:nvSpPr>
        <p:spPr>
          <a:xfrm>
            <a:off x="5281326" y="2712800"/>
            <a:ext cx="229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1" dirty="0"/>
              <a:t>With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c</a:t>
            </a:r>
            <a:r>
              <a:rPr lang="en-CN" sz="1600" b="1" i="1" dirty="0"/>
              <a:t>ontrol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of</a:t>
            </a:r>
            <a:r>
              <a:rPr lang="en-CN" sz="1600" b="1" i="1" dirty="0"/>
              <a:t> other minor variables</a:t>
            </a:r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7B09408E-8253-1943-AA33-577BA5DB3B8F}"/>
              </a:ext>
            </a:extLst>
          </p:cNvPr>
          <p:cNvSpPr/>
          <p:nvPr/>
        </p:nvSpPr>
        <p:spPr>
          <a:xfrm rot="20374492">
            <a:off x="5357929" y="2058082"/>
            <a:ext cx="1694630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821F6FBC-465A-AC44-84C6-128406464FA0}"/>
              </a:ext>
            </a:extLst>
          </p:cNvPr>
          <p:cNvSpPr/>
          <p:nvPr/>
        </p:nvSpPr>
        <p:spPr>
          <a:xfrm rot="1304053">
            <a:off x="5379947" y="3553495"/>
            <a:ext cx="1694630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250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F58A2B-077A-FE48-87DA-CFEA4B641CC2}"/>
              </a:ext>
            </a:extLst>
          </p:cNvPr>
          <p:cNvSpPr/>
          <p:nvPr/>
        </p:nvSpPr>
        <p:spPr>
          <a:xfrm>
            <a:off x="1163815" y="1322923"/>
            <a:ext cx="4360224" cy="40414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4875-7E82-044A-AAAE-FC7537BE1B91}"/>
              </a:ext>
            </a:extLst>
          </p:cNvPr>
          <p:cNvSpPr txBox="1"/>
          <p:nvPr/>
        </p:nvSpPr>
        <p:spPr>
          <a:xfrm>
            <a:off x="3047546" y="1761542"/>
            <a:ext cx="23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i="1" dirty="0"/>
              <a:t>Human </a:t>
            </a:r>
            <a:r>
              <a:rPr lang="en-US" altLang="zh-CN" b="1" i="1" dirty="0"/>
              <a:t>activities</a:t>
            </a:r>
            <a:endParaRPr lang="en-CN" b="1" i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61CB23-F00B-764D-8B5C-AF2248C10C1E}"/>
              </a:ext>
            </a:extLst>
          </p:cNvPr>
          <p:cNvSpPr/>
          <p:nvPr/>
        </p:nvSpPr>
        <p:spPr>
          <a:xfrm>
            <a:off x="3057330" y="2577170"/>
            <a:ext cx="2150614" cy="136341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A139B-830E-214A-A32B-CA75959C6C01}"/>
              </a:ext>
            </a:extLst>
          </p:cNvPr>
          <p:cNvSpPr txBox="1"/>
          <p:nvPr/>
        </p:nvSpPr>
        <p:spPr>
          <a:xfrm>
            <a:off x="3037874" y="2978231"/>
            <a:ext cx="232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Industrial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discharges</a:t>
            </a:r>
          </a:p>
          <a:p>
            <a:r>
              <a:rPr lang="en-US" altLang="zh-CN" sz="1400" b="1" dirty="0"/>
              <a:t>(cause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pollutants)</a:t>
            </a:r>
            <a:r>
              <a:rPr lang="zh-CN" altLang="en-US" sz="1400" b="1" dirty="0"/>
              <a:t> </a:t>
            </a:r>
            <a:endParaRPr lang="en-CN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85462-749B-E543-96F4-C17A359AF78A}"/>
              </a:ext>
            </a:extLst>
          </p:cNvPr>
          <p:cNvSpPr txBox="1"/>
          <p:nvPr/>
        </p:nvSpPr>
        <p:spPr>
          <a:xfrm>
            <a:off x="9730" y="186913"/>
            <a:ext cx="230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Aquatic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ecosystem</a:t>
            </a:r>
            <a:endParaRPr lang="en-CN" sz="14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CB3A60-4178-3B4C-B256-613F903C8C65}"/>
              </a:ext>
            </a:extLst>
          </p:cNvPr>
          <p:cNvSpPr/>
          <p:nvPr/>
        </p:nvSpPr>
        <p:spPr>
          <a:xfrm>
            <a:off x="6082667" y="1322923"/>
            <a:ext cx="4610617" cy="404145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A0F7C-B8D0-2B47-A6DD-3B1B9C3A292A}"/>
              </a:ext>
            </a:extLst>
          </p:cNvPr>
          <p:cNvSpPr txBox="1"/>
          <p:nvPr/>
        </p:nvSpPr>
        <p:spPr>
          <a:xfrm>
            <a:off x="6706412" y="1834957"/>
            <a:ext cx="23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Ecological</a:t>
            </a:r>
            <a:r>
              <a:rPr lang="zh-CN" altLang="en-US" b="1" i="1" dirty="0"/>
              <a:t> </a:t>
            </a:r>
            <a:r>
              <a:rPr lang="en-US" altLang="zh-CN" b="1" i="1" dirty="0"/>
              <a:t>reactions</a:t>
            </a:r>
            <a:endParaRPr lang="en-CN" b="1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8E42AF-1D0F-9441-898F-C75C6A222828}"/>
              </a:ext>
            </a:extLst>
          </p:cNvPr>
          <p:cNvSpPr/>
          <p:nvPr/>
        </p:nvSpPr>
        <p:spPr>
          <a:xfrm>
            <a:off x="6435381" y="2557316"/>
            <a:ext cx="2305578" cy="14429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321BE-9061-FE4F-BF26-A040509BA479}"/>
              </a:ext>
            </a:extLst>
          </p:cNvPr>
          <p:cNvSpPr txBox="1"/>
          <p:nvPr/>
        </p:nvSpPr>
        <p:spPr>
          <a:xfrm>
            <a:off x="6617182" y="3006632"/>
            <a:ext cx="2305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Zoobenthic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community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changes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(responses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of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sediment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organisms)</a:t>
            </a:r>
            <a:endParaRPr lang="en-CN" sz="14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BE458C-E090-A740-9B3E-67A2C0CF581B}"/>
              </a:ext>
            </a:extLst>
          </p:cNvPr>
          <p:cNvSpPr/>
          <p:nvPr/>
        </p:nvSpPr>
        <p:spPr>
          <a:xfrm>
            <a:off x="1722443" y="1836053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6AF10-7FB0-B042-AF43-E2C782676E1F}"/>
              </a:ext>
            </a:extLst>
          </p:cNvPr>
          <p:cNvSpPr txBox="1"/>
          <p:nvPr/>
        </p:nvSpPr>
        <p:spPr>
          <a:xfrm>
            <a:off x="1914281" y="2167593"/>
            <a:ext cx="11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Agricultural</a:t>
            </a:r>
            <a:r>
              <a:rPr lang="zh-CN" altLang="en-US" sz="1400" dirty="0"/>
              <a:t> </a:t>
            </a:r>
            <a:r>
              <a:rPr lang="en-US" altLang="zh-CN" sz="1400" dirty="0"/>
              <a:t>runoff</a:t>
            </a:r>
            <a:endParaRPr lang="en-CN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80F403-C8F4-CA43-8A4D-31172E1E4884}"/>
              </a:ext>
            </a:extLst>
          </p:cNvPr>
          <p:cNvSpPr/>
          <p:nvPr/>
        </p:nvSpPr>
        <p:spPr>
          <a:xfrm>
            <a:off x="1468149" y="3160536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FD358-C52B-D64F-A32A-5B894F057F52}"/>
              </a:ext>
            </a:extLst>
          </p:cNvPr>
          <p:cNvSpPr txBox="1"/>
          <p:nvPr/>
        </p:nvSpPr>
        <p:spPr>
          <a:xfrm>
            <a:off x="1647804" y="3485551"/>
            <a:ext cx="1112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Urban</a:t>
            </a:r>
            <a:r>
              <a:rPr lang="zh-CN" altLang="en-US" sz="1400" dirty="0"/>
              <a:t> </a:t>
            </a:r>
            <a:r>
              <a:rPr lang="en-US" altLang="zh-CN" sz="1400" dirty="0"/>
              <a:t>storm</a:t>
            </a:r>
            <a:r>
              <a:rPr lang="zh-CN" altLang="en-US" sz="1400" dirty="0"/>
              <a:t> </a:t>
            </a:r>
            <a:r>
              <a:rPr lang="en-US" altLang="zh-CN" sz="1400" dirty="0"/>
              <a:t>water</a:t>
            </a:r>
            <a:endParaRPr lang="en-CN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ED52F0-AA89-AD4F-937E-BF2CA50542B4}"/>
              </a:ext>
            </a:extLst>
          </p:cNvPr>
          <p:cNvSpPr/>
          <p:nvPr/>
        </p:nvSpPr>
        <p:spPr>
          <a:xfrm>
            <a:off x="2520491" y="4103155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57B62-500F-6C41-9104-FCD6E3A33726}"/>
              </a:ext>
            </a:extLst>
          </p:cNvPr>
          <p:cNvSpPr txBox="1"/>
          <p:nvPr/>
        </p:nvSpPr>
        <p:spPr>
          <a:xfrm>
            <a:off x="2659802" y="4360683"/>
            <a:ext cx="124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pollutants</a:t>
            </a:r>
            <a:endParaRPr lang="en-CN" sz="1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64AE18-9EE6-464E-9F1F-608B712F1939}"/>
              </a:ext>
            </a:extLst>
          </p:cNvPr>
          <p:cNvSpPr/>
          <p:nvPr/>
        </p:nvSpPr>
        <p:spPr>
          <a:xfrm>
            <a:off x="8570045" y="1836053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B8CA53-3FFF-494C-8016-92222B6C18CA}"/>
              </a:ext>
            </a:extLst>
          </p:cNvPr>
          <p:cNvSpPr txBox="1"/>
          <p:nvPr/>
        </p:nvSpPr>
        <p:spPr>
          <a:xfrm>
            <a:off x="8665520" y="2146037"/>
            <a:ext cx="1400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Bioaccumulation &amp; toxicity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C76DAE-45BA-B546-8DA9-238839C2010F}"/>
              </a:ext>
            </a:extLst>
          </p:cNvPr>
          <p:cNvSpPr/>
          <p:nvPr/>
        </p:nvSpPr>
        <p:spPr>
          <a:xfrm>
            <a:off x="8744015" y="3240527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A5872-1608-7546-A9BF-DCF9A2E18B59}"/>
              </a:ext>
            </a:extLst>
          </p:cNvPr>
          <p:cNvSpPr txBox="1"/>
          <p:nvPr/>
        </p:nvSpPr>
        <p:spPr>
          <a:xfrm>
            <a:off x="8813670" y="3545155"/>
            <a:ext cx="135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Habitat degradation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CAD0B5-1C29-D74B-A438-6DD66F2AFD1C}"/>
              </a:ext>
            </a:extLst>
          </p:cNvPr>
          <p:cNvSpPr/>
          <p:nvPr/>
        </p:nvSpPr>
        <p:spPr>
          <a:xfrm>
            <a:off x="7413770" y="4068375"/>
            <a:ext cx="1496017" cy="120084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B02BB-D27C-0340-8637-6BBA9ED37211}"/>
              </a:ext>
            </a:extLst>
          </p:cNvPr>
          <p:cNvSpPr txBox="1"/>
          <p:nvPr/>
        </p:nvSpPr>
        <p:spPr>
          <a:xfrm>
            <a:off x="7509246" y="4378359"/>
            <a:ext cx="1356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ecological</a:t>
            </a:r>
            <a:r>
              <a:rPr lang="zh-CN" altLang="en-US" sz="1400" dirty="0"/>
              <a:t> </a:t>
            </a:r>
            <a:r>
              <a:rPr lang="en-US" altLang="zh-CN" sz="1400" dirty="0"/>
              <a:t>reactions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15DC9A-7167-144B-A232-5F08207ACE70}"/>
              </a:ext>
            </a:extLst>
          </p:cNvPr>
          <p:cNvCxnSpPr>
            <a:cxnSpLocks/>
          </p:cNvCxnSpPr>
          <p:nvPr/>
        </p:nvCxnSpPr>
        <p:spPr>
          <a:xfrm flipH="1">
            <a:off x="5231443" y="3240527"/>
            <a:ext cx="1126628" cy="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60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10B91-A629-4141-97C8-D50D08581727}"/>
              </a:ext>
            </a:extLst>
          </p:cNvPr>
          <p:cNvCxnSpPr>
            <a:cxnSpLocks/>
          </p:cNvCxnSpPr>
          <p:nvPr/>
        </p:nvCxnSpPr>
        <p:spPr>
          <a:xfrm>
            <a:off x="834238" y="3181040"/>
            <a:ext cx="32429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481D9C8-CF32-704B-A274-94701EC53F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49298" y="1166389"/>
            <a:ext cx="2765089" cy="2539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51782-3508-084A-BB81-EBA9D83EA7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0000"/>
          </a:blip>
          <a:stretch>
            <a:fillRect/>
          </a:stretch>
        </p:blipFill>
        <p:spPr>
          <a:xfrm>
            <a:off x="852222" y="1387093"/>
            <a:ext cx="2765089" cy="2539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DB4B2-8950-6C45-8731-41F9BA1477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alphaModFix amt="60000"/>
          </a:blip>
          <a:stretch>
            <a:fillRect/>
          </a:stretch>
        </p:blipFill>
        <p:spPr>
          <a:xfrm>
            <a:off x="957700" y="1650832"/>
            <a:ext cx="2765089" cy="2539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B823AB-E9CE-6448-BC11-5B4FD1C6D10D}"/>
              </a:ext>
            </a:extLst>
          </p:cNvPr>
          <p:cNvCxnSpPr>
            <a:cxnSpLocks/>
          </p:cNvCxnSpPr>
          <p:nvPr/>
        </p:nvCxnSpPr>
        <p:spPr>
          <a:xfrm>
            <a:off x="827965" y="3181040"/>
            <a:ext cx="588646" cy="1619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15C5E5-9379-3D41-91BB-F22BB7823281}"/>
              </a:ext>
            </a:extLst>
          </p:cNvPr>
          <p:cNvCxnSpPr>
            <a:cxnSpLocks/>
          </p:cNvCxnSpPr>
          <p:nvPr/>
        </p:nvCxnSpPr>
        <p:spPr>
          <a:xfrm flipV="1">
            <a:off x="834239" y="785299"/>
            <a:ext cx="0" cy="24236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E1BE1E4-7FDE-4A48-A32A-9DC4E8C0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47147" y="1965666"/>
            <a:ext cx="2765089" cy="253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E67D04-2B6E-6642-936F-5B9EDD39DC04}"/>
                  </a:ext>
                </a:extLst>
              </p:cNvPr>
              <p:cNvSpPr txBox="1"/>
              <p:nvPr/>
            </p:nvSpPr>
            <p:spPr>
              <a:xfrm>
                <a:off x="474047" y="4762532"/>
                <a:ext cx="247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b="1" dirty="0"/>
                  <a:t>(types of information)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E67D04-2B6E-6642-936F-5B9EDD39D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7" y="4762532"/>
                <a:ext cx="2479781" cy="369332"/>
              </a:xfrm>
              <a:prstGeom prst="rect">
                <a:avLst/>
              </a:prstGeom>
              <a:blipFill>
                <a:blip r:embed="rId3"/>
                <a:stretch>
                  <a:fillRect t="-6452" r="-1020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E1FF6-6633-814D-8577-B93BF1358DD4}"/>
                  </a:ext>
                </a:extLst>
              </p:cNvPr>
              <p:cNvSpPr txBox="1"/>
              <p:nvPr/>
            </p:nvSpPr>
            <p:spPr>
              <a:xfrm>
                <a:off x="3595596" y="3214330"/>
                <a:ext cx="1651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CN" b="1" dirty="0"/>
                  <a:t> (specific cols)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E1FF6-6633-814D-8577-B93BF135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596" y="3214330"/>
                <a:ext cx="1651862" cy="369332"/>
              </a:xfrm>
              <a:prstGeom prst="rect">
                <a:avLst/>
              </a:prstGeom>
              <a:blipFill>
                <a:blip r:embed="rId4"/>
                <a:stretch>
                  <a:fillRect t="-3226" r="-2290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4810-DA4D-1B4D-9855-B137A3913A20}"/>
                  </a:ext>
                </a:extLst>
              </p:cNvPr>
              <p:cNvSpPr txBox="1"/>
              <p:nvPr/>
            </p:nvSpPr>
            <p:spPr>
              <a:xfrm>
                <a:off x="919181" y="634206"/>
                <a:ext cx="2193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𝒐𝒃𝒔𝒆𝒓𝒗𝒂𝒕𝒊𝒐𝒏𝒔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4810-DA4D-1B4D-9855-B137A3913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81" y="634206"/>
                <a:ext cx="219322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81216B-D9BE-BC4C-BDCC-87DFAE87A571}"/>
                  </a:ext>
                </a:extLst>
              </p:cNvPr>
              <p:cNvSpPr txBox="1"/>
              <p:nvPr/>
            </p:nvSpPr>
            <p:spPr>
              <a:xfrm>
                <a:off x="3514387" y="1018780"/>
                <a:ext cx="1858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𝐫𝐚𝐰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𝐦𝐞𝐭𝐫𝐢𝐜𝐞𝐬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81216B-D9BE-BC4C-BDCC-87DFAE87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387" y="1018780"/>
                <a:ext cx="185820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D61A74-BF7F-9047-9D31-D88ABB2D90B5}"/>
              </a:ext>
            </a:extLst>
          </p:cNvPr>
          <p:cNvCxnSpPr>
            <a:cxnSpLocks/>
          </p:cNvCxnSpPr>
          <p:nvPr/>
        </p:nvCxnSpPr>
        <p:spPr>
          <a:xfrm flipV="1">
            <a:off x="3340580" y="1329745"/>
            <a:ext cx="437371" cy="16154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001B8B-44EF-F74F-BA53-DF4A6349A640}"/>
              </a:ext>
            </a:extLst>
          </p:cNvPr>
          <p:cNvCxnSpPr>
            <a:cxnSpLocks/>
          </p:cNvCxnSpPr>
          <p:nvPr/>
        </p:nvCxnSpPr>
        <p:spPr>
          <a:xfrm flipV="1">
            <a:off x="3394373" y="1329160"/>
            <a:ext cx="352673" cy="32711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3E80EE-95E0-6F4D-8A50-C2D5393057AB}"/>
              </a:ext>
            </a:extLst>
          </p:cNvPr>
          <p:cNvCxnSpPr>
            <a:cxnSpLocks/>
          </p:cNvCxnSpPr>
          <p:nvPr/>
        </p:nvCxnSpPr>
        <p:spPr>
          <a:xfrm flipV="1">
            <a:off x="3488053" y="1335999"/>
            <a:ext cx="258993" cy="479816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EC4D00-547F-0C4E-8E47-C782ABF8CD90}"/>
                  </a:ext>
                </a:extLst>
              </p:cNvPr>
              <p:cNvSpPr txBox="1"/>
              <p:nvPr/>
            </p:nvSpPr>
            <p:spPr>
              <a:xfrm>
                <a:off x="3599328" y="2373850"/>
                <a:ext cx="1582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𝑵𝒆𝒘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𝒓𝒆𝒔𝒖𝒍𝒕𝒔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EC4D00-547F-0C4E-8E47-C782ABF8C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328" y="2373850"/>
                <a:ext cx="1582484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D7C893-0E3D-6C49-8138-B4762F643843}"/>
              </a:ext>
            </a:extLst>
          </p:cNvPr>
          <p:cNvCxnSpPr>
            <a:cxnSpLocks/>
          </p:cNvCxnSpPr>
          <p:nvPr/>
        </p:nvCxnSpPr>
        <p:spPr>
          <a:xfrm flipV="1">
            <a:off x="3543764" y="2684930"/>
            <a:ext cx="447497" cy="286508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A72CDC0-D1AC-3F40-A7A5-BC435061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338482" y="1995495"/>
            <a:ext cx="2765089" cy="253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4BE605-667B-974B-883B-7870CE1A59C0}"/>
                  </a:ext>
                </a:extLst>
              </p:cNvPr>
              <p:cNvSpPr txBox="1"/>
              <p:nvPr/>
            </p:nvSpPr>
            <p:spPr>
              <a:xfrm>
                <a:off x="1270049" y="5322279"/>
                <a:ext cx="13068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4BE605-667B-974B-883B-7870CE1A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49" y="5322279"/>
                <a:ext cx="1306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48">
            <a:extLst>
              <a:ext uri="{FF2B5EF4-FFF2-40B4-BE49-F238E27FC236}">
                <a16:creationId xmlns:a16="http://schemas.microsoft.com/office/drawing/2014/main" id="{E31FCAA3-0025-0841-95B3-F3E09B5158E1}"/>
              </a:ext>
            </a:extLst>
          </p:cNvPr>
          <p:cNvSpPr/>
          <p:nvPr/>
        </p:nvSpPr>
        <p:spPr>
          <a:xfrm>
            <a:off x="4444153" y="5343218"/>
            <a:ext cx="1651847" cy="348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6919E5C-8000-C846-9B59-B8DEB9074F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8379766" y="1995495"/>
            <a:ext cx="2765089" cy="253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721B7E-9FC7-6748-9B0C-263AE1B463E3}"/>
                  </a:ext>
                </a:extLst>
              </p:cNvPr>
              <p:cNvSpPr txBox="1"/>
              <p:nvPr/>
            </p:nvSpPr>
            <p:spPr>
              <a:xfrm>
                <a:off x="7721026" y="5296855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5721B7E-9FC7-6748-9B0C-263AE1B46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26" y="5296855"/>
                <a:ext cx="1499128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4AA69F-0A2E-D440-A64E-9D23722F3259}"/>
              </a:ext>
            </a:extLst>
          </p:cNvPr>
          <p:cNvCxnSpPr>
            <a:cxnSpLocks/>
          </p:cNvCxnSpPr>
          <p:nvPr/>
        </p:nvCxnSpPr>
        <p:spPr>
          <a:xfrm>
            <a:off x="6437445" y="4546416"/>
            <a:ext cx="4707408" cy="288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C8E9C7-7FE5-C148-AF68-28A0892C2419}"/>
              </a:ext>
            </a:extLst>
          </p:cNvPr>
          <p:cNvCxnSpPr>
            <a:cxnSpLocks/>
          </p:cNvCxnSpPr>
          <p:nvPr/>
        </p:nvCxnSpPr>
        <p:spPr>
          <a:xfrm flipV="1">
            <a:off x="6432852" y="1650832"/>
            <a:ext cx="0" cy="29029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CEA147-3689-ED4B-A760-6E6B1FF5F1E9}"/>
                  </a:ext>
                </a:extLst>
              </p:cNvPr>
              <p:cNvSpPr txBox="1"/>
              <p:nvPr/>
            </p:nvSpPr>
            <p:spPr>
              <a:xfrm>
                <a:off x="6427193" y="1183981"/>
                <a:ext cx="2193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𝒐𝒃𝒔𝒆𝒓𝒗𝒂𝒕𝒊𝒐𝒏𝒔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FCEA147-3689-ED4B-A760-6E6B1FF5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193" y="1183981"/>
                <a:ext cx="2193228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4D8459-93FD-BD4F-99AE-D63F7A715582}"/>
                  </a:ext>
                </a:extLst>
              </p:cNvPr>
              <p:cNvSpPr txBox="1"/>
              <p:nvPr/>
            </p:nvSpPr>
            <p:spPr>
              <a:xfrm>
                <a:off x="9550808" y="4587617"/>
                <a:ext cx="1993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CN" b="1" dirty="0"/>
                  <a:t> (specific cols)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4D8459-93FD-BD4F-99AE-D63F7A715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808" y="4587617"/>
                <a:ext cx="1993303" cy="369332"/>
              </a:xfrm>
              <a:prstGeom prst="rect">
                <a:avLst/>
              </a:prstGeom>
              <a:blipFill>
                <a:blip r:embed="rId11"/>
                <a:stretch>
                  <a:fillRect t="-6667" r="-1266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Left Brace 61">
            <a:extLst>
              <a:ext uri="{FF2B5EF4-FFF2-40B4-BE49-F238E27FC236}">
                <a16:creationId xmlns:a16="http://schemas.microsoft.com/office/drawing/2014/main" id="{6D37054F-F7F6-9A44-9B4A-AE9748E2E729}"/>
              </a:ext>
            </a:extLst>
          </p:cNvPr>
          <p:cNvSpPr/>
          <p:nvPr/>
        </p:nvSpPr>
        <p:spPr>
          <a:xfrm rot="5400000">
            <a:off x="7045095" y="1676295"/>
            <a:ext cx="217207" cy="740357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BAFBA5-7C5F-2240-BB49-B2F4BD27133C}"/>
                  </a:ext>
                </a:extLst>
              </p:cNvPr>
              <p:cNvSpPr txBox="1"/>
              <p:nvPr/>
            </p:nvSpPr>
            <p:spPr>
              <a:xfrm>
                <a:off x="6952144" y="1600496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BAFBA5-7C5F-2240-BB49-B2F4BD271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44" y="1600496"/>
                <a:ext cx="48917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BE745B-2AE3-B34D-8795-2B577B77442B}"/>
                  </a:ext>
                </a:extLst>
              </p:cNvPr>
              <p:cNvSpPr txBox="1"/>
              <p:nvPr/>
            </p:nvSpPr>
            <p:spPr>
              <a:xfrm>
                <a:off x="8518701" y="1580272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BE745B-2AE3-B34D-8795-2B577B774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701" y="1580272"/>
                <a:ext cx="48917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eft Brace 64">
            <a:extLst>
              <a:ext uri="{FF2B5EF4-FFF2-40B4-BE49-F238E27FC236}">
                <a16:creationId xmlns:a16="http://schemas.microsoft.com/office/drawing/2014/main" id="{32D756A6-10FF-B048-81D9-1763B731B4D2}"/>
              </a:ext>
            </a:extLst>
          </p:cNvPr>
          <p:cNvSpPr/>
          <p:nvPr/>
        </p:nvSpPr>
        <p:spPr>
          <a:xfrm rot="5400000">
            <a:off x="8609635" y="1284506"/>
            <a:ext cx="217207" cy="1505101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C9BAD2-A737-2D43-830F-BB97D72157DE}"/>
                  </a:ext>
                </a:extLst>
              </p:cNvPr>
              <p:cNvSpPr txBox="1"/>
              <p:nvPr/>
            </p:nvSpPr>
            <p:spPr>
              <a:xfrm>
                <a:off x="10101168" y="1600629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BC9BAD2-A737-2D43-830F-BB97D721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168" y="1600629"/>
                <a:ext cx="49718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eft Brace 66">
            <a:extLst>
              <a:ext uri="{FF2B5EF4-FFF2-40B4-BE49-F238E27FC236}">
                <a16:creationId xmlns:a16="http://schemas.microsoft.com/office/drawing/2014/main" id="{55B8B4A8-8E16-A441-BB4A-720785F73188}"/>
              </a:ext>
            </a:extLst>
          </p:cNvPr>
          <p:cNvSpPr/>
          <p:nvPr/>
        </p:nvSpPr>
        <p:spPr>
          <a:xfrm rot="5400000">
            <a:off x="10222274" y="1707241"/>
            <a:ext cx="246960" cy="648711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2D72FC-AD54-F14E-AC07-733F44F90DA4}"/>
                  </a:ext>
                </a:extLst>
              </p:cNvPr>
              <p:cNvSpPr txBox="1"/>
              <p:nvPr/>
            </p:nvSpPr>
            <p:spPr>
              <a:xfrm>
                <a:off x="9514909" y="16499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52D72FC-AD54-F14E-AC07-733F44F9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909" y="1649913"/>
                <a:ext cx="43473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4394D57-DAB0-024B-B410-B89C5B9C0785}"/>
              </a:ext>
            </a:extLst>
          </p:cNvPr>
          <p:cNvSpPr txBox="1"/>
          <p:nvPr/>
        </p:nvSpPr>
        <p:spPr>
          <a:xfrm>
            <a:off x="3812236" y="4888060"/>
            <a:ext cx="316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Flatten the tensor into a matrix</a:t>
            </a:r>
          </a:p>
        </p:txBody>
      </p:sp>
    </p:spTree>
    <p:extLst>
      <p:ext uri="{BB962C8B-B14F-4D97-AF65-F5344CB8AC3E}">
        <p14:creationId xmlns:p14="http://schemas.microsoft.com/office/powerpoint/2010/main" val="41349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0201BB1-F797-464D-A4D8-3BFC8E05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9" y="1466186"/>
            <a:ext cx="11255022" cy="3925627"/>
          </a:xfrm>
          <a:prstGeom prst="rect">
            <a:avLst/>
          </a:prstGeom>
        </p:spPr>
      </p:pic>
      <p:sp>
        <p:nvSpPr>
          <p:cNvPr id="50" name="Frame 49">
            <a:extLst>
              <a:ext uri="{FF2B5EF4-FFF2-40B4-BE49-F238E27FC236}">
                <a16:creationId xmlns:a16="http://schemas.microsoft.com/office/drawing/2014/main" id="{F146A4F6-ABAD-954C-8AA0-26851FEEAF04}"/>
              </a:ext>
            </a:extLst>
          </p:cNvPr>
          <p:cNvSpPr/>
          <p:nvPr/>
        </p:nvSpPr>
        <p:spPr>
          <a:xfrm>
            <a:off x="437316" y="4987635"/>
            <a:ext cx="1734384" cy="477981"/>
          </a:xfrm>
          <a:prstGeom prst="frame">
            <a:avLst/>
          </a:prstGeom>
          <a:solidFill>
            <a:srgbClr val="FF0000"/>
          </a:soli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1E99AB-528F-6940-A168-23DC19189DF8}"/>
              </a:ext>
            </a:extLst>
          </p:cNvPr>
          <p:cNvSpPr txBox="1"/>
          <p:nvPr/>
        </p:nvSpPr>
        <p:spPr>
          <a:xfrm>
            <a:off x="2327052" y="5041959"/>
            <a:ext cx="23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More</a:t>
            </a:r>
            <a:r>
              <a:rPr lang="zh-CN" altLang="en-US" b="1" i="1" dirty="0"/>
              <a:t> </a:t>
            </a:r>
            <a:r>
              <a:rPr lang="en-US" altLang="zh-CN" b="1" i="1" dirty="0"/>
              <a:t>columns</a:t>
            </a:r>
            <a:endParaRPr lang="en-CN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47A27-A1C7-284E-BFC5-F3C2DFE58DAD}"/>
                  </a:ext>
                </a:extLst>
              </p:cNvPr>
              <p:cNvSpPr txBox="1"/>
              <p:nvPr/>
            </p:nvSpPr>
            <p:spPr>
              <a:xfrm>
                <a:off x="4403902" y="912190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147A27-A1C7-284E-BFC5-F3C2DFE58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02" y="912190"/>
                <a:ext cx="48917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B3907CD1-7F9A-6D43-A434-3D26145016D0}"/>
              </a:ext>
            </a:extLst>
          </p:cNvPr>
          <p:cNvSpPr/>
          <p:nvPr/>
        </p:nvSpPr>
        <p:spPr>
          <a:xfrm rot="5400000">
            <a:off x="4461155" y="-1315121"/>
            <a:ext cx="148298" cy="5414318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ED2F6F-FE46-7746-961E-2042F6795509}"/>
                  </a:ext>
                </a:extLst>
              </p:cNvPr>
              <p:cNvSpPr txBox="1"/>
              <p:nvPr/>
            </p:nvSpPr>
            <p:spPr>
              <a:xfrm>
                <a:off x="1101486" y="924952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ED2F6F-FE46-7746-961E-2042F6795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86" y="924952"/>
                <a:ext cx="489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Left Brace 55">
            <a:extLst>
              <a:ext uri="{FF2B5EF4-FFF2-40B4-BE49-F238E27FC236}">
                <a16:creationId xmlns:a16="http://schemas.microsoft.com/office/drawing/2014/main" id="{63A83D0C-62CA-0843-B4EF-8EDF0E8B22CC}"/>
              </a:ext>
            </a:extLst>
          </p:cNvPr>
          <p:cNvSpPr/>
          <p:nvPr/>
        </p:nvSpPr>
        <p:spPr>
          <a:xfrm rot="5400000">
            <a:off x="1243500" y="1150201"/>
            <a:ext cx="146884" cy="485084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69B7AD-94AC-0B4A-9878-7F0B2E7C96DE}"/>
                  </a:ext>
                </a:extLst>
              </p:cNvPr>
              <p:cNvSpPr txBox="1"/>
              <p:nvPr/>
            </p:nvSpPr>
            <p:spPr>
              <a:xfrm>
                <a:off x="9478650" y="907769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69B7AD-94AC-0B4A-9878-7F0B2E7C9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650" y="907769"/>
                <a:ext cx="4971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Left Brace 59">
            <a:extLst>
              <a:ext uri="{FF2B5EF4-FFF2-40B4-BE49-F238E27FC236}">
                <a16:creationId xmlns:a16="http://schemas.microsoft.com/office/drawing/2014/main" id="{C2438FAD-AF68-1B42-B2E4-6C2F89BC083E}"/>
              </a:ext>
            </a:extLst>
          </p:cNvPr>
          <p:cNvSpPr/>
          <p:nvPr/>
        </p:nvSpPr>
        <p:spPr>
          <a:xfrm rot="5400000">
            <a:off x="9609631" y="-489265"/>
            <a:ext cx="227211" cy="3746035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0637E1-2F77-1543-BD14-947CF4779A3B}"/>
                  </a:ext>
                </a:extLst>
              </p:cNvPr>
              <p:cNvSpPr txBox="1"/>
              <p:nvPr/>
            </p:nvSpPr>
            <p:spPr>
              <a:xfrm>
                <a:off x="7328974" y="90776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30637E1-2F77-1543-BD14-947CF477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974" y="907769"/>
                <a:ext cx="4347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Left Brace 63">
            <a:extLst>
              <a:ext uri="{FF2B5EF4-FFF2-40B4-BE49-F238E27FC236}">
                <a16:creationId xmlns:a16="http://schemas.microsoft.com/office/drawing/2014/main" id="{900483AD-60CC-6F48-82DD-86BB724FDCDC}"/>
              </a:ext>
            </a:extLst>
          </p:cNvPr>
          <p:cNvSpPr/>
          <p:nvPr/>
        </p:nvSpPr>
        <p:spPr>
          <a:xfrm rot="5400000">
            <a:off x="6243401" y="1601135"/>
            <a:ext cx="148298" cy="321446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779D2EE-2F39-7142-BF6F-13DAEA02C1CC}"/>
                  </a:ext>
                </a:extLst>
              </p:cNvPr>
              <p:cNvSpPr txBox="1"/>
              <p:nvPr/>
            </p:nvSpPr>
            <p:spPr>
              <a:xfrm>
                <a:off x="6096000" y="1343545"/>
                <a:ext cx="962635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779D2EE-2F39-7142-BF6F-13DAEA02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43545"/>
                <a:ext cx="962635" cy="395621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8634DD-CEBE-9149-A208-318ADBCDAE2F}"/>
              </a:ext>
            </a:extLst>
          </p:cNvPr>
          <p:cNvCxnSpPr>
            <a:cxnSpLocks/>
          </p:cNvCxnSpPr>
          <p:nvPr/>
        </p:nvCxnSpPr>
        <p:spPr>
          <a:xfrm flipV="1">
            <a:off x="281963" y="1120009"/>
            <a:ext cx="0" cy="44984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BF5FACA-4B5C-514F-843F-DC200398B73B}"/>
              </a:ext>
            </a:extLst>
          </p:cNvPr>
          <p:cNvCxnSpPr>
            <a:cxnSpLocks/>
          </p:cNvCxnSpPr>
          <p:nvPr/>
        </p:nvCxnSpPr>
        <p:spPr>
          <a:xfrm flipV="1">
            <a:off x="281963" y="5608107"/>
            <a:ext cx="11554293" cy="40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D5FC30E-A803-144A-B77F-CD8D24741E33}"/>
                  </a:ext>
                </a:extLst>
              </p:cNvPr>
              <p:cNvSpPr txBox="1"/>
              <p:nvPr/>
            </p:nvSpPr>
            <p:spPr>
              <a:xfrm>
                <a:off x="22935" y="673609"/>
                <a:ext cx="2193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𝒐𝒃𝒔𝒆𝒓𝒗𝒂𝒕𝒊𝒐𝒏𝒔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D5FC30E-A803-144A-B77F-CD8D2474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" y="673609"/>
                <a:ext cx="219322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D0AC92-E500-C14B-9B42-BEF2B8BD6EC1}"/>
                  </a:ext>
                </a:extLst>
              </p:cNvPr>
              <p:cNvSpPr txBox="1"/>
              <p:nvPr/>
            </p:nvSpPr>
            <p:spPr>
              <a:xfrm>
                <a:off x="9934838" y="5643783"/>
                <a:ext cx="1993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CN" b="1" dirty="0"/>
                  <a:t> (specific cols)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D0AC92-E500-C14B-9B42-BEF2B8BD6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838" y="5643783"/>
                <a:ext cx="1993303" cy="369332"/>
              </a:xfrm>
              <a:prstGeom prst="rect">
                <a:avLst/>
              </a:prstGeom>
              <a:blipFill>
                <a:blip r:embed="rId9"/>
                <a:stretch>
                  <a:fillRect t="-6667" r="-1266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09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B00887-939E-9F4F-B66B-B42136B5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2" y="1627634"/>
            <a:ext cx="11261035" cy="3320666"/>
          </a:xfrm>
          <a:prstGeom prst="rect">
            <a:avLst/>
          </a:prstGeom>
        </p:spPr>
      </p:pic>
      <p:sp>
        <p:nvSpPr>
          <p:cNvPr id="10" name="Process 9">
            <a:extLst>
              <a:ext uri="{FF2B5EF4-FFF2-40B4-BE49-F238E27FC236}">
                <a16:creationId xmlns:a16="http://schemas.microsoft.com/office/drawing/2014/main" id="{5CB902B4-6B51-554F-9A51-3647E80D7053}"/>
              </a:ext>
            </a:extLst>
          </p:cNvPr>
          <p:cNvSpPr/>
          <p:nvPr/>
        </p:nvSpPr>
        <p:spPr>
          <a:xfrm>
            <a:off x="7653129" y="1627634"/>
            <a:ext cx="4073387" cy="322266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206402-A906-E147-A8E4-7246FF667967}"/>
                  </a:ext>
                </a:extLst>
              </p:cNvPr>
              <p:cNvSpPr txBox="1"/>
              <p:nvPr/>
            </p:nvSpPr>
            <p:spPr>
              <a:xfrm>
                <a:off x="9321316" y="930102"/>
                <a:ext cx="7200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206402-A906-E147-A8E4-7246FF667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316" y="930102"/>
                <a:ext cx="7200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21C3BE56-5990-A14A-82AA-B0F95D8889AE}"/>
              </a:ext>
            </a:extLst>
          </p:cNvPr>
          <p:cNvSpPr/>
          <p:nvPr/>
        </p:nvSpPr>
        <p:spPr>
          <a:xfrm rot="5400000">
            <a:off x="9517410" y="-561863"/>
            <a:ext cx="227211" cy="3955775"/>
          </a:xfrm>
          <a:prstGeom prst="leftBrace">
            <a:avLst>
              <a:gd name="adj1" fmla="val 8333"/>
              <a:gd name="adj2" fmla="val 48733"/>
            </a:avLst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828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FFD2026-0606-FD4B-93C8-2056C7176B0F}"/>
              </a:ext>
            </a:extLst>
          </p:cNvPr>
          <p:cNvSpPr/>
          <p:nvPr/>
        </p:nvSpPr>
        <p:spPr>
          <a:xfrm>
            <a:off x="3994112" y="3472526"/>
            <a:ext cx="796947" cy="5754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AC71A9-95C5-844B-A4C3-4881D318EC2F}"/>
              </a:ext>
            </a:extLst>
          </p:cNvPr>
          <p:cNvSpPr/>
          <p:nvPr/>
        </p:nvSpPr>
        <p:spPr>
          <a:xfrm>
            <a:off x="4158642" y="2407443"/>
            <a:ext cx="1085910" cy="9825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8C1CFE-E664-554C-B756-05A94F626FB4}"/>
              </a:ext>
            </a:extLst>
          </p:cNvPr>
          <p:cNvSpPr/>
          <p:nvPr/>
        </p:nvSpPr>
        <p:spPr>
          <a:xfrm>
            <a:off x="2679080" y="2387094"/>
            <a:ext cx="975915" cy="1112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B4266-64D4-3848-ADB1-EC27FCC60163}"/>
              </a:ext>
            </a:extLst>
          </p:cNvPr>
          <p:cNvCxnSpPr>
            <a:cxnSpLocks/>
          </p:cNvCxnSpPr>
          <p:nvPr/>
        </p:nvCxnSpPr>
        <p:spPr>
          <a:xfrm>
            <a:off x="2529488" y="4085255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45C756-6EB6-CF47-9E45-037024C9287C}"/>
              </a:ext>
            </a:extLst>
          </p:cNvPr>
          <p:cNvCxnSpPr>
            <a:cxnSpLocks/>
          </p:cNvCxnSpPr>
          <p:nvPr/>
        </p:nvCxnSpPr>
        <p:spPr>
          <a:xfrm flipV="1">
            <a:off x="2529488" y="2161622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6C44BB-F03A-4744-9A5D-73CEC7E4DDF6}"/>
              </a:ext>
            </a:extLst>
          </p:cNvPr>
          <p:cNvSpPr/>
          <p:nvPr/>
        </p:nvSpPr>
        <p:spPr>
          <a:xfrm>
            <a:off x="3021553" y="249510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7094E-0374-BA4B-8DD6-9CCE87E6B1E1}"/>
              </a:ext>
            </a:extLst>
          </p:cNvPr>
          <p:cNvSpPr/>
          <p:nvPr/>
        </p:nvSpPr>
        <p:spPr>
          <a:xfrm>
            <a:off x="3165821" y="277830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E85A7A-0E77-E34D-A3A2-93F9C5C5A5C0}"/>
              </a:ext>
            </a:extLst>
          </p:cNvPr>
          <p:cNvSpPr/>
          <p:nvPr/>
        </p:nvSpPr>
        <p:spPr>
          <a:xfrm>
            <a:off x="2993020" y="294355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F06D4B-741B-3B49-BE70-F4FF802982FF}"/>
              </a:ext>
            </a:extLst>
          </p:cNvPr>
          <p:cNvSpPr/>
          <p:nvPr/>
        </p:nvSpPr>
        <p:spPr>
          <a:xfrm>
            <a:off x="4294307" y="259269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77523D-C60B-4D4F-B64D-ABE2A69D7697}"/>
              </a:ext>
            </a:extLst>
          </p:cNvPr>
          <p:cNvSpPr/>
          <p:nvPr/>
        </p:nvSpPr>
        <p:spPr>
          <a:xfrm>
            <a:off x="4392925" y="283499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77948C-9BB3-5046-A254-9898C6F4603E}"/>
              </a:ext>
            </a:extLst>
          </p:cNvPr>
          <p:cNvSpPr/>
          <p:nvPr/>
        </p:nvSpPr>
        <p:spPr>
          <a:xfrm>
            <a:off x="2887845" y="27537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8D34C-9117-5643-B2B2-E73EC5F8C79C}"/>
              </a:ext>
            </a:extLst>
          </p:cNvPr>
          <p:cNvSpPr/>
          <p:nvPr/>
        </p:nvSpPr>
        <p:spPr>
          <a:xfrm>
            <a:off x="4537067" y="268309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091230-0597-D443-BF8A-C44CA321CCED}"/>
              </a:ext>
            </a:extLst>
          </p:cNvPr>
          <p:cNvSpPr/>
          <p:nvPr/>
        </p:nvSpPr>
        <p:spPr>
          <a:xfrm>
            <a:off x="4625644" y="290684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8EA43A-BCDA-D84B-BC30-0D27900DEFEE}"/>
              </a:ext>
            </a:extLst>
          </p:cNvPr>
          <p:cNvSpPr/>
          <p:nvPr/>
        </p:nvSpPr>
        <p:spPr>
          <a:xfrm>
            <a:off x="4689464" y="301585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2D851-716B-1D46-975E-A1065D8655D1}"/>
              </a:ext>
            </a:extLst>
          </p:cNvPr>
          <p:cNvSpPr txBox="1"/>
          <p:nvPr/>
        </p:nvSpPr>
        <p:spPr>
          <a:xfrm>
            <a:off x="2483116" y="2005737"/>
            <a:ext cx="2684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Taxonomic factor 2|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27BC13-C38B-844E-AF1E-7C7CF1D127F4}"/>
              </a:ext>
            </a:extLst>
          </p:cNvPr>
          <p:cNvSpPr/>
          <p:nvPr/>
        </p:nvSpPr>
        <p:spPr>
          <a:xfrm>
            <a:off x="4508143" y="296875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BCB652-2C41-EF4A-BC6B-2C0B04E47FA3}"/>
              </a:ext>
            </a:extLst>
          </p:cNvPr>
          <p:cNvSpPr/>
          <p:nvPr/>
        </p:nvSpPr>
        <p:spPr>
          <a:xfrm>
            <a:off x="4769187" y="278727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82EE2B-1778-E84D-BF1C-16C08C999BEF}"/>
              </a:ext>
            </a:extLst>
          </p:cNvPr>
          <p:cNvSpPr/>
          <p:nvPr/>
        </p:nvSpPr>
        <p:spPr>
          <a:xfrm>
            <a:off x="4894759" y="31458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C77C15-1765-7B44-9355-7FE2A1BBA431}"/>
              </a:ext>
            </a:extLst>
          </p:cNvPr>
          <p:cNvSpPr/>
          <p:nvPr/>
        </p:nvSpPr>
        <p:spPr>
          <a:xfrm>
            <a:off x="4964128" y="286548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B21949-06B4-F745-99E9-F4D286A53AAD}"/>
              </a:ext>
            </a:extLst>
          </p:cNvPr>
          <p:cNvSpPr/>
          <p:nvPr/>
        </p:nvSpPr>
        <p:spPr>
          <a:xfrm>
            <a:off x="5065726" y="296812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3D395E-7C8A-3240-B365-9BACED49A14C}"/>
              </a:ext>
            </a:extLst>
          </p:cNvPr>
          <p:cNvSpPr/>
          <p:nvPr/>
        </p:nvSpPr>
        <p:spPr>
          <a:xfrm>
            <a:off x="4115576" y="361020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65F5F7-BDEE-6B45-A207-399138C1BE6F}"/>
              </a:ext>
            </a:extLst>
          </p:cNvPr>
          <p:cNvSpPr/>
          <p:nvPr/>
        </p:nvSpPr>
        <p:spPr>
          <a:xfrm>
            <a:off x="4179396" y="37192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59A726-A9AE-3746-BC57-EF33A057559E}"/>
              </a:ext>
            </a:extLst>
          </p:cNvPr>
          <p:cNvSpPr/>
          <p:nvPr/>
        </p:nvSpPr>
        <p:spPr>
          <a:xfrm>
            <a:off x="4384691" y="384916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518A8C-20D4-EE43-A8D9-74BDB5D01D76}"/>
              </a:ext>
            </a:extLst>
          </p:cNvPr>
          <p:cNvSpPr/>
          <p:nvPr/>
        </p:nvSpPr>
        <p:spPr>
          <a:xfrm>
            <a:off x="4611868" y="36164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61C157-4C96-574E-85AE-B7B6325D0B11}"/>
              </a:ext>
            </a:extLst>
          </p:cNvPr>
          <p:cNvSpPr/>
          <p:nvPr/>
        </p:nvSpPr>
        <p:spPr>
          <a:xfrm>
            <a:off x="4439067" y="378167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71663A-D197-8244-9582-63F1592007EE}"/>
              </a:ext>
            </a:extLst>
          </p:cNvPr>
          <p:cNvSpPr/>
          <p:nvPr/>
        </p:nvSpPr>
        <p:spPr>
          <a:xfrm>
            <a:off x="4333892" y="359182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6C4D34-B4ED-EE4F-928B-BE9A23E4540F}"/>
              </a:ext>
            </a:extLst>
          </p:cNvPr>
          <p:cNvSpPr/>
          <p:nvPr/>
        </p:nvSpPr>
        <p:spPr>
          <a:xfrm>
            <a:off x="2970754" y="30759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0CA55F0-E166-384E-8D1B-34785D87F75F}"/>
              </a:ext>
            </a:extLst>
          </p:cNvPr>
          <p:cNvSpPr/>
          <p:nvPr/>
        </p:nvSpPr>
        <p:spPr>
          <a:xfrm>
            <a:off x="3034574" y="318492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5BC486-2F5C-EE45-A457-23A47F8ACC51}"/>
              </a:ext>
            </a:extLst>
          </p:cNvPr>
          <p:cNvSpPr/>
          <p:nvPr/>
        </p:nvSpPr>
        <p:spPr>
          <a:xfrm>
            <a:off x="3310300" y="33236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68622B8-1AB9-6147-B79E-996A2CBC4E98}"/>
              </a:ext>
            </a:extLst>
          </p:cNvPr>
          <p:cNvSpPr/>
          <p:nvPr/>
        </p:nvSpPr>
        <p:spPr>
          <a:xfrm>
            <a:off x="3418281" y="289739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9F9657-F000-2946-95DF-93927EC81175}"/>
                  </a:ext>
                </a:extLst>
              </p:cNvPr>
              <p:cNvSpPr txBox="1"/>
              <p:nvPr/>
            </p:nvSpPr>
            <p:spPr>
              <a:xfrm>
                <a:off x="2516207" y="3417842"/>
                <a:ext cx="53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9F9657-F000-2946-95DF-93927EC8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207" y="3417842"/>
                <a:ext cx="536494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78182-25C7-3144-91F7-83A909203F50}"/>
                  </a:ext>
                </a:extLst>
              </p:cNvPr>
              <p:cNvSpPr txBox="1"/>
              <p:nvPr/>
            </p:nvSpPr>
            <p:spPr>
              <a:xfrm>
                <a:off x="4999606" y="2291319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878182-25C7-3144-91F7-83A909203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06" y="2291319"/>
                <a:ext cx="52585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57F2C5-F6BF-C74C-BDD6-E46E0228DB47}"/>
                  </a:ext>
                </a:extLst>
              </p:cNvPr>
              <p:cNvSpPr txBox="1"/>
              <p:nvPr/>
            </p:nvSpPr>
            <p:spPr>
              <a:xfrm>
                <a:off x="3578276" y="3824167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57F2C5-F6BF-C74C-BDD6-E46E0228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276" y="3824167"/>
                <a:ext cx="52585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BD1B610-C447-DE4F-9DA4-3AE0218DC36F}"/>
              </a:ext>
            </a:extLst>
          </p:cNvPr>
          <p:cNvSpPr txBox="1"/>
          <p:nvPr/>
        </p:nvSpPr>
        <p:spPr>
          <a:xfrm>
            <a:off x="3707810" y="4093143"/>
            <a:ext cx="253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Taxonomic factor 1|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reference sites</a:t>
            </a:r>
            <a:endParaRPr lang="en-CN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AFDB0D-B14E-6548-BC43-82B50B053739}"/>
              </a:ext>
            </a:extLst>
          </p:cNvPr>
          <p:cNvSpPr txBox="1"/>
          <p:nvPr/>
        </p:nvSpPr>
        <p:spPr>
          <a:xfrm>
            <a:off x="3181103" y="1529357"/>
            <a:ext cx="230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/>
              <a:t>Fit 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21DA338-6ABF-6549-895F-1D25C02E96A9}"/>
              </a:ext>
            </a:extLst>
          </p:cNvPr>
          <p:cNvSpPr/>
          <p:nvPr/>
        </p:nvSpPr>
        <p:spPr>
          <a:xfrm>
            <a:off x="7763048" y="3472526"/>
            <a:ext cx="796947" cy="5754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90AA5E-D91F-344F-A8A8-23E0B6CABD8D}"/>
              </a:ext>
            </a:extLst>
          </p:cNvPr>
          <p:cNvSpPr/>
          <p:nvPr/>
        </p:nvSpPr>
        <p:spPr>
          <a:xfrm>
            <a:off x="7927578" y="2407443"/>
            <a:ext cx="1085910" cy="9825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F875234-C462-DC40-A249-7140F235A64C}"/>
              </a:ext>
            </a:extLst>
          </p:cNvPr>
          <p:cNvSpPr/>
          <p:nvPr/>
        </p:nvSpPr>
        <p:spPr>
          <a:xfrm>
            <a:off x="6448016" y="2387094"/>
            <a:ext cx="975915" cy="11129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8B4E772-9040-DF44-8DB4-DC868705303E}"/>
              </a:ext>
            </a:extLst>
          </p:cNvPr>
          <p:cNvCxnSpPr>
            <a:cxnSpLocks/>
          </p:cNvCxnSpPr>
          <p:nvPr/>
        </p:nvCxnSpPr>
        <p:spPr>
          <a:xfrm>
            <a:off x="6298424" y="4085255"/>
            <a:ext cx="3104373" cy="18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8C97A1-3E28-2D41-A5D8-74D3CE019662}"/>
              </a:ext>
            </a:extLst>
          </p:cNvPr>
          <p:cNvCxnSpPr>
            <a:cxnSpLocks/>
          </p:cNvCxnSpPr>
          <p:nvPr/>
        </p:nvCxnSpPr>
        <p:spPr>
          <a:xfrm flipV="1">
            <a:off x="6298424" y="2161622"/>
            <a:ext cx="0" cy="1935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22F5A596-A040-A243-9AF6-338B900F5E5B}"/>
              </a:ext>
            </a:extLst>
          </p:cNvPr>
          <p:cNvSpPr/>
          <p:nvPr/>
        </p:nvSpPr>
        <p:spPr>
          <a:xfrm>
            <a:off x="6790489" y="249510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3E7D0C-BABE-DC4B-8538-1828C481EC72}"/>
              </a:ext>
            </a:extLst>
          </p:cNvPr>
          <p:cNvSpPr/>
          <p:nvPr/>
        </p:nvSpPr>
        <p:spPr>
          <a:xfrm>
            <a:off x="6934757" y="2778302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F96AF03-2C4A-204B-942B-3528363E9C31}"/>
              </a:ext>
            </a:extLst>
          </p:cNvPr>
          <p:cNvSpPr/>
          <p:nvPr/>
        </p:nvSpPr>
        <p:spPr>
          <a:xfrm>
            <a:off x="6761956" y="2943557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EABF0F7-8E0B-5A48-81E6-B494D1B3FC5E}"/>
              </a:ext>
            </a:extLst>
          </p:cNvPr>
          <p:cNvSpPr/>
          <p:nvPr/>
        </p:nvSpPr>
        <p:spPr>
          <a:xfrm>
            <a:off x="8063243" y="259269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148BE4B-05A4-9B4E-B720-B63F53041ED9}"/>
              </a:ext>
            </a:extLst>
          </p:cNvPr>
          <p:cNvSpPr/>
          <p:nvPr/>
        </p:nvSpPr>
        <p:spPr>
          <a:xfrm>
            <a:off x="8161861" y="283499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53B6CF-62CE-E64B-A169-BE9645154AFE}"/>
              </a:ext>
            </a:extLst>
          </p:cNvPr>
          <p:cNvSpPr/>
          <p:nvPr/>
        </p:nvSpPr>
        <p:spPr>
          <a:xfrm>
            <a:off x="6656781" y="27537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503354A-6C23-5E4E-B096-789BCC76B162}"/>
              </a:ext>
            </a:extLst>
          </p:cNvPr>
          <p:cNvSpPr/>
          <p:nvPr/>
        </p:nvSpPr>
        <p:spPr>
          <a:xfrm>
            <a:off x="8306003" y="268309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397C24D-F6E7-9B4E-B5ED-7D78AF7392A6}"/>
              </a:ext>
            </a:extLst>
          </p:cNvPr>
          <p:cNvSpPr/>
          <p:nvPr/>
        </p:nvSpPr>
        <p:spPr>
          <a:xfrm>
            <a:off x="8394580" y="2906849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A3464D0-8A83-7F49-AE2B-1ECB3BC05B4D}"/>
              </a:ext>
            </a:extLst>
          </p:cNvPr>
          <p:cNvSpPr/>
          <p:nvPr/>
        </p:nvSpPr>
        <p:spPr>
          <a:xfrm>
            <a:off x="8458400" y="301585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87F787-68DE-1941-A063-49DB0ADAFA47}"/>
              </a:ext>
            </a:extLst>
          </p:cNvPr>
          <p:cNvSpPr txBox="1"/>
          <p:nvPr/>
        </p:nvSpPr>
        <p:spPr>
          <a:xfrm>
            <a:off x="6252052" y="2005737"/>
            <a:ext cx="230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Taxonomic factor 2|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all sites</a:t>
            </a:r>
            <a:endParaRPr lang="en-CN" sz="1200" b="1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52772D-79F0-064E-8E92-CD61ACBEC0E0}"/>
              </a:ext>
            </a:extLst>
          </p:cNvPr>
          <p:cNvSpPr/>
          <p:nvPr/>
        </p:nvSpPr>
        <p:spPr>
          <a:xfrm>
            <a:off x="8277079" y="296875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BC6CC31-C8C4-134E-B0DB-1F75D6C989C2}"/>
              </a:ext>
            </a:extLst>
          </p:cNvPr>
          <p:cNvSpPr/>
          <p:nvPr/>
        </p:nvSpPr>
        <p:spPr>
          <a:xfrm>
            <a:off x="8538123" y="278727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67DB5E3-17AE-C142-B09F-9768812E2632}"/>
              </a:ext>
            </a:extLst>
          </p:cNvPr>
          <p:cNvSpPr/>
          <p:nvPr/>
        </p:nvSpPr>
        <p:spPr>
          <a:xfrm>
            <a:off x="8663695" y="31458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60B7243-0747-7E4D-B7F4-83C9102A5D7E}"/>
              </a:ext>
            </a:extLst>
          </p:cNvPr>
          <p:cNvSpPr/>
          <p:nvPr/>
        </p:nvSpPr>
        <p:spPr>
          <a:xfrm>
            <a:off x="8733064" y="286548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BBC0011-73B9-D248-8684-BBA6A0DA9E34}"/>
              </a:ext>
            </a:extLst>
          </p:cNvPr>
          <p:cNvSpPr/>
          <p:nvPr/>
        </p:nvSpPr>
        <p:spPr>
          <a:xfrm>
            <a:off x="8834662" y="296812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4182AEA-999F-9540-885F-79B2F7403006}"/>
              </a:ext>
            </a:extLst>
          </p:cNvPr>
          <p:cNvSpPr/>
          <p:nvPr/>
        </p:nvSpPr>
        <p:spPr>
          <a:xfrm>
            <a:off x="7884512" y="3610201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C9F1650-A26A-6643-88A8-68DFFF804C65}"/>
              </a:ext>
            </a:extLst>
          </p:cNvPr>
          <p:cNvSpPr/>
          <p:nvPr/>
        </p:nvSpPr>
        <p:spPr>
          <a:xfrm>
            <a:off x="7948332" y="37192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57C14F3-D4F8-174C-B116-21FE8730FB73}"/>
              </a:ext>
            </a:extLst>
          </p:cNvPr>
          <p:cNvSpPr/>
          <p:nvPr/>
        </p:nvSpPr>
        <p:spPr>
          <a:xfrm>
            <a:off x="8153627" y="384916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A20E3D5-7E0D-284D-9DE1-DC8C359596E8}"/>
              </a:ext>
            </a:extLst>
          </p:cNvPr>
          <p:cNvSpPr/>
          <p:nvPr/>
        </p:nvSpPr>
        <p:spPr>
          <a:xfrm>
            <a:off x="8380804" y="36164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663D8AA-AB1C-8F47-B3A8-B302CB1545D6}"/>
              </a:ext>
            </a:extLst>
          </p:cNvPr>
          <p:cNvSpPr/>
          <p:nvPr/>
        </p:nvSpPr>
        <p:spPr>
          <a:xfrm>
            <a:off x="8208003" y="378167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2029A0-D627-2949-8301-52BD26C7C036}"/>
              </a:ext>
            </a:extLst>
          </p:cNvPr>
          <p:cNvSpPr/>
          <p:nvPr/>
        </p:nvSpPr>
        <p:spPr>
          <a:xfrm>
            <a:off x="8102828" y="359182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A4BB4D3-52A3-3C42-9AC6-61F2813CBAB7}"/>
              </a:ext>
            </a:extLst>
          </p:cNvPr>
          <p:cNvSpPr/>
          <p:nvPr/>
        </p:nvSpPr>
        <p:spPr>
          <a:xfrm>
            <a:off x="6739690" y="307592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26E9979-5470-EE48-A29F-685AD9A6B449}"/>
              </a:ext>
            </a:extLst>
          </p:cNvPr>
          <p:cNvSpPr/>
          <p:nvPr/>
        </p:nvSpPr>
        <p:spPr>
          <a:xfrm>
            <a:off x="6803510" y="3184924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273074E-C4E8-2947-B5D6-DB3F5C454777}"/>
              </a:ext>
            </a:extLst>
          </p:cNvPr>
          <p:cNvSpPr/>
          <p:nvPr/>
        </p:nvSpPr>
        <p:spPr>
          <a:xfrm>
            <a:off x="7079236" y="332360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61CE77-799E-0C46-8159-C65597F309E8}"/>
              </a:ext>
            </a:extLst>
          </p:cNvPr>
          <p:cNvSpPr/>
          <p:nvPr/>
        </p:nvSpPr>
        <p:spPr>
          <a:xfrm>
            <a:off x="7187217" y="289739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3763F5D-F854-E24D-8A6F-A9DE8ABF39C9}"/>
                  </a:ext>
                </a:extLst>
              </p:cNvPr>
              <p:cNvSpPr txBox="1"/>
              <p:nvPr/>
            </p:nvSpPr>
            <p:spPr>
              <a:xfrm>
                <a:off x="6285143" y="3417842"/>
                <a:ext cx="53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3763F5D-F854-E24D-8A6F-A9DE8ABF3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143" y="3417842"/>
                <a:ext cx="536494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3C771AA-0B97-0D4A-910B-A80D70D862AE}"/>
                  </a:ext>
                </a:extLst>
              </p:cNvPr>
              <p:cNvSpPr txBox="1"/>
              <p:nvPr/>
            </p:nvSpPr>
            <p:spPr>
              <a:xfrm>
                <a:off x="8925073" y="2559985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3C771AA-0B97-0D4A-910B-A80D70D8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073" y="2559985"/>
                <a:ext cx="52585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C06431-B6C2-5746-9214-29D36C1F37F8}"/>
                  </a:ext>
                </a:extLst>
              </p:cNvPr>
              <p:cNvSpPr txBox="1"/>
              <p:nvPr/>
            </p:nvSpPr>
            <p:spPr>
              <a:xfrm>
                <a:off x="7347212" y="3824167"/>
                <a:ext cx="525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000" i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C06431-B6C2-5746-9214-29D36C1F3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212" y="3824167"/>
                <a:ext cx="52585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788F2E0B-E338-5B43-B4CA-7133823BB8AC}"/>
              </a:ext>
            </a:extLst>
          </p:cNvPr>
          <p:cNvSpPr txBox="1"/>
          <p:nvPr/>
        </p:nvSpPr>
        <p:spPr>
          <a:xfrm>
            <a:off x="7784022" y="4093143"/>
            <a:ext cx="230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Taxonomic factor 1|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all sites</a:t>
            </a:r>
            <a:endParaRPr lang="en-CN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6E8030-C7A4-944E-AB17-F8A43AE5CBBE}"/>
              </a:ext>
            </a:extLst>
          </p:cNvPr>
          <p:cNvSpPr txBox="1"/>
          <p:nvPr/>
        </p:nvSpPr>
        <p:spPr>
          <a:xfrm>
            <a:off x="6950039" y="1529357"/>
            <a:ext cx="230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/>
              <a:t>Apply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9D9F000-5FD3-C547-8606-26BBEF4CFADB}"/>
              </a:ext>
            </a:extLst>
          </p:cNvPr>
          <p:cNvSpPr txBox="1"/>
          <p:nvPr/>
        </p:nvSpPr>
        <p:spPr>
          <a:xfrm>
            <a:off x="9187998" y="1759776"/>
            <a:ext cx="9480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O</a:t>
            </a:r>
            <a:r>
              <a:rPr lang="en-CN" sz="1000" b="1" dirty="0"/>
              <a:t>ther sites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70057DF-D68A-BF40-A8D6-79F716065A28}"/>
              </a:ext>
            </a:extLst>
          </p:cNvPr>
          <p:cNvSpPr/>
          <p:nvPr/>
        </p:nvSpPr>
        <p:spPr>
          <a:xfrm>
            <a:off x="9301199" y="1990013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1522075-D926-8149-9E8C-2D0876538B30}"/>
              </a:ext>
            </a:extLst>
          </p:cNvPr>
          <p:cNvCxnSpPr>
            <a:cxnSpLocks/>
          </p:cNvCxnSpPr>
          <p:nvPr/>
        </p:nvCxnSpPr>
        <p:spPr>
          <a:xfrm flipV="1">
            <a:off x="8809197" y="2098100"/>
            <a:ext cx="445215" cy="3304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DBFF1519-EF72-134E-81A0-D0B10B1F66A0}"/>
              </a:ext>
            </a:extLst>
          </p:cNvPr>
          <p:cNvSpPr/>
          <p:nvPr/>
        </p:nvSpPr>
        <p:spPr>
          <a:xfrm>
            <a:off x="7079236" y="2619895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4356002-1B9F-DC43-AB50-8030B2F96DD6}"/>
              </a:ext>
            </a:extLst>
          </p:cNvPr>
          <p:cNvSpPr/>
          <p:nvPr/>
        </p:nvSpPr>
        <p:spPr>
          <a:xfrm>
            <a:off x="7212733" y="2753708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DA1A215-1AC3-D943-BA35-E1006510F6C8}"/>
              </a:ext>
            </a:extLst>
          </p:cNvPr>
          <p:cNvSpPr/>
          <p:nvPr/>
        </p:nvSpPr>
        <p:spPr>
          <a:xfrm>
            <a:off x="7971962" y="3864660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50BC8A8-2795-0342-B9F3-48E8358534E6}"/>
              </a:ext>
            </a:extLst>
          </p:cNvPr>
          <p:cNvSpPr/>
          <p:nvPr/>
        </p:nvSpPr>
        <p:spPr>
          <a:xfrm>
            <a:off x="8348797" y="380297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DD4096B-4891-A046-B676-04F4A3B28A17}"/>
              </a:ext>
            </a:extLst>
          </p:cNvPr>
          <p:cNvSpPr/>
          <p:nvPr/>
        </p:nvSpPr>
        <p:spPr>
          <a:xfrm>
            <a:off x="8091391" y="3047666"/>
            <a:ext cx="101598" cy="9233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773B72B2-9EE5-134F-9A27-81C63CE30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7609" y="1518169"/>
            <a:ext cx="1268815" cy="32499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FD1B674-0EBD-1D45-9B16-01CFA2797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945" y="1535114"/>
            <a:ext cx="1268815" cy="3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16183</TotalTime>
  <Words>1652</Words>
  <Application>Microsoft Macintosh PowerPoint</Application>
  <PresentationFormat>Widescreen</PresentationFormat>
  <Paragraphs>452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峰 谷</dc:creator>
  <cp:lastModifiedBy>峰 谷</cp:lastModifiedBy>
  <cp:revision>12</cp:revision>
  <dcterms:created xsi:type="dcterms:W3CDTF">2025-07-23T22:44:53Z</dcterms:created>
  <dcterms:modified xsi:type="dcterms:W3CDTF">2025-10-13T01:46:15Z</dcterms:modified>
</cp:coreProperties>
</file>